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303" r:id="rId4"/>
    <p:sldId id="331" r:id="rId5"/>
    <p:sldId id="332" r:id="rId6"/>
    <p:sldId id="320" r:id="rId7"/>
    <p:sldId id="259" r:id="rId8"/>
    <p:sldId id="260" r:id="rId9"/>
    <p:sldId id="262" r:id="rId10"/>
    <p:sldId id="263" r:id="rId11"/>
    <p:sldId id="265" r:id="rId12"/>
    <p:sldId id="266" r:id="rId13"/>
    <p:sldId id="267" r:id="rId14"/>
    <p:sldId id="271" r:id="rId15"/>
    <p:sldId id="341" r:id="rId16"/>
    <p:sldId id="333" r:id="rId17"/>
    <p:sldId id="334" r:id="rId18"/>
    <p:sldId id="273" r:id="rId19"/>
    <p:sldId id="295" r:id="rId20"/>
    <p:sldId id="279" r:id="rId21"/>
    <p:sldId id="345" r:id="rId22"/>
    <p:sldId id="296" r:id="rId23"/>
    <p:sldId id="298" r:id="rId24"/>
    <p:sldId id="301" r:id="rId25"/>
    <p:sldId id="339" r:id="rId26"/>
    <p:sldId id="336" r:id="rId27"/>
    <p:sldId id="280" r:id="rId28"/>
    <p:sldId id="281" r:id="rId29"/>
    <p:sldId id="289" r:id="rId30"/>
    <p:sldId id="302" r:id="rId31"/>
    <p:sldId id="342" r:id="rId32"/>
    <p:sldId id="282" r:id="rId33"/>
    <p:sldId id="344" r:id="rId34"/>
    <p:sldId id="318" r:id="rId35"/>
    <p:sldId id="346" r:id="rId36"/>
    <p:sldId id="340" r:id="rId37"/>
    <p:sldId id="277" r:id="rId38"/>
    <p:sldId id="347" r:id="rId3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08" d="100"/>
          <a:sy n="108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&#225;lka\Desktop\FMFI\Hodnotenie%20iBobor%20Levo&#269;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Bobor\nevidiaci\2017\Vyskum\SS_vysledky%202017-18%20Nevidia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lanok_didinfo_2016\vysledky_nevidiaci_2015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lanok_didinfo_2016\VYSLEDKY_IBOBOR_FRANTISEK_VSETKYROCNIKYSPOLU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obor\Bobor_2018\Vysledky\vysledky%202018-19%20NevidiaciZ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obor\Bobor_2018\Vysledky\vysledky%202018-19%20NevidiaciZ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'[Hodnotenie iBobor Levoča.xlsx]Výsledky'!$A$26</c:f>
              <c:strCache>
                <c:ptCount val="1"/>
                <c:pt idx="0">
                  <c:v>Správne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'[Hodnotenie iBobor Levoča.xlsx]Výsledky'!$B$25:$J$25</c:f>
              <c:strCache>
                <c:ptCount val="9"/>
                <c:pt idx="0">
                  <c:v>Náhrdelník</c:v>
                </c:pt>
                <c:pt idx="1">
                  <c:v>Piráti</c:v>
                </c:pt>
                <c:pt idx="2">
                  <c:v>Správa na ePriatelia</c:v>
                </c:pt>
                <c:pt idx="3">
                  <c:v>Búdky</c:v>
                </c:pt>
                <c:pt idx="4">
                  <c:v>Výmeny</c:v>
                </c:pt>
                <c:pt idx="5">
                  <c:v>Úprava textu</c:v>
                </c:pt>
                <c:pt idx="6">
                  <c:v>Vezmi srdiečko</c:v>
                </c:pt>
                <c:pt idx="7">
                  <c:v>Vzdialenosť slov</c:v>
                </c:pt>
                <c:pt idx="8">
                  <c:v>Zlomená ruka</c:v>
                </c:pt>
              </c:strCache>
            </c:strRef>
          </c:cat>
          <c:val>
            <c:numRef>
              <c:f>'[Hodnotenie iBobor Levoča.xlsx]Výsledky'!$B$26:$J$26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16</c:v>
                </c:pt>
                <c:pt idx="4">
                  <c:v>6</c:v>
                </c:pt>
                <c:pt idx="5">
                  <c:v>6</c:v>
                </c:pt>
                <c:pt idx="6">
                  <c:v>12</c:v>
                </c:pt>
                <c:pt idx="7">
                  <c:v>9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E-4F4A-9932-2F6D59927EB0}"/>
            </c:ext>
          </c:extLst>
        </c:ser>
        <c:ser>
          <c:idx val="1"/>
          <c:order val="1"/>
          <c:tx>
            <c:strRef>
              <c:f>'[Hodnotenie iBobor Levoča.xlsx]Výsledky'!$A$27</c:f>
              <c:strCache>
                <c:ptCount val="1"/>
                <c:pt idx="0">
                  <c:v>Neodpovedali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'[Hodnotenie iBobor Levoča.xlsx]Výsledky'!$B$25:$J$25</c:f>
              <c:strCache>
                <c:ptCount val="9"/>
                <c:pt idx="0">
                  <c:v>Náhrdelník</c:v>
                </c:pt>
                <c:pt idx="1">
                  <c:v>Piráti</c:v>
                </c:pt>
                <c:pt idx="2">
                  <c:v>Správa na ePriatelia</c:v>
                </c:pt>
                <c:pt idx="3">
                  <c:v>Búdky</c:v>
                </c:pt>
                <c:pt idx="4">
                  <c:v>Výmeny</c:v>
                </c:pt>
                <c:pt idx="5">
                  <c:v>Úprava textu</c:v>
                </c:pt>
                <c:pt idx="6">
                  <c:v>Vezmi srdiečko</c:v>
                </c:pt>
                <c:pt idx="7">
                  <c:v>Vzdialenosť slov</c:v>
                </c:pt>
                <c:pt idx="8">
                  <c:v>Zlomená ruka</c:v>
                </c:pt>
              </c:strCache>
            </c:strRef>
          </c:cat>
          <c:val>
            <c:numRef>
              <c:f>'[Hodnotenie iBobor Levoča.xlsx]Výsledky'!$B$27:$J$27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E-4F4A-9932-2F6D59927EB0}"/>
            </c:ext>
          </c:extLst>
        </c:ser>
        <c:ser>
          <c:idx val="2"/>
          <c:order val="2"/>
          <c:tx>
            <c:strRef>
              <c:f>'[Hodnotenie iBobor Levoča.xlsx]Výsledky'!$A$28</c:f>
              <c:strCache>
                <c:ptCount val="1"/>
                <c:pt idx="0">
                  <c:v>Nesprávne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'[Hodnotenie iBobor Levoča.xlsx]Výsledky'!$B$25:$J$25</c:f>
              <c:strCache>
                <c:ptCount val="9"/>
                <c:pt idx="0">
                  <c:v>Náhrdelník</c:v>
                </c:pt>
                <c:pt idx="1">
                  <c:v>Piráti</c:v>
                </c:pt>
                <c:pt idx="2">
                  <c:v>Správa na ePriatelia</c:v>
                </c:pt>
                <c:pt idx="3">
                  <c:v>Búdky</c:v>
                </c:pt>
                <c:pt idx="4">
                  <c:v>Výmeny</c:v>
                </c:pt>
                <c:pt idx="5">
                  <c:v>Úprava textu</c:v>
                </c:pt>
                <c:pt idx="6">
                  <c:v>Vezmi srdiečko</c:v>
                </c:pt>
                <c:pt idx="7">
                  <c:v>Vzdialenosť slov</c:v>
                </c:pt>
                <c:pt idx="8">
                  <c:v>Zlomená ruka</c:v>
                </c:pt>
              </c:strCache>
            </c:strRef>
          </c:cat>
          <c:val>
            <c:numRef>
              <c:f>'[Hodnotenie iBobor Levoča.xlsx]Výsledky'!$B$28:$J$28</c:f>
              <c:numCache>
                <c:formatCode>General</c:formatCode>
                <c:ptCount val="9"/>
                <c:pt idx="0">
                  <c:v>18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  <c:pt idx="4">
                  <c:v>15</c:v>
                </c:pt>
                <c:pt idx="5">
                  <c:v>8</c:v>
                </c:pt>
                <c:pt idx="6">
                  <c:v>7</c:v>
                </c:pt>
                <c:pt idx="7">
                  <c:v>9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E-4F4A-9932-2F6D59927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850624"/>
        <c:axId val="157856512"/>
      </c:barChart>
      <c:catAx>
        <c:axId val="1578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7856512"/>
        <c:crosses val="autoZero"/>
        <c:auto val="1"/>
        <c:lblAlgn val="ctr"/>
        <c:lblOffset val="100"/>
        <c:noMultiLvlLbl val="0"/>
      </c:catAx>
      <c:valAx>
        <c:axId val="15785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785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14933571447898"/>
          <c:y val="0.91837399423432731"/>
          <c:w val="0.33775631138891204"/>
          <c:h val="6.5232563142721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Porovnanie!$A$3</c:f>
              <c:strCache>
                <c:ptCount val="1"/>
                <c:pt idx="0">
                  <c:v>Správne</c:v>
                </c:pt>
              </c:strCache>
            </c:strRef>
          </c:tx>
          <c:invertIfNegative val="0"/>
          <c:cat>
            <c:multiLvlStrRef>
              <c:f>Porovnanie!$B$1:$S$2</c:f>
              <c:multiLvlStrCache>
                <c:ptCount val="18"/>
                <c:lvl>
                  <c:pt idx="0">
                    <c:v>Nevidiaci</c:v>
                  </c:pt>
                  <c:pt idx="1">
                    <c:v>Juniori</c:v>
                  </c:pt>
                  <c:pt idx="2">
                    <c:v>Nevidiaci</c:v>
                  </c:pt>
                  <c:pt idx="3">
                    <c:v>Juniori</c:v>
                  </c:pt>
                  <c:pt idx="4">
                    <c:v>Nevidiaci</c:v>
                  </c:pt>
                  <c:pt idx="5">
                    <c:v>Juniori</c:v>
                  </c:pt>
                  <c:pt idx="6">
                    <c:v>Nevidiaci</c:v>
                  </c:pt>
                  <c:pt idx="7">
                    <c:v>Juniori</c:v>
                  </c:pt>
                  <c:pt idx="8">
                    <c:v>Nevidiaci</c:v>
                  </c:pt>
                  <c:pt idx="9">
                    <c:v>Juniori</c:v>
                  </c:pt>
                  <c:pt idx="10">
                    <c:v>Nevidiaci</c:v>
                  </c:pt>
                  <c:pt idx="11">
                    <c:v>Juniori</c:v>
                  </c:pt>
                  <c:pt idx="12">
                    <c:v>Nevidiaci</c:v>
                  </c:pt>
                  <c:pt idx="13">
                    <c:v>Juniori</c:v>
                  </c:pt>
                  <c:pt idx="14">
                    <c:v>Nevidiaci</c:v>
                  </c:pt>
                  <c:pt idx="15">
                    <c:v>Juniori</c:v>
                  </c:pt>
                  <c:pt idx="16">
                    <c:v>Nevidiaci</c:v>
                  </c:pt>
                  <c:pt idx="17">
                    <c:v>Juniori</c:v>
                  </c:pt>
                </c:lvl>
                <c:lvl>
                  <c:pt idx="0">
                    <c:v>Mince</c:v>
                  </c:pt>
                  <c:pt idx="2">
                    <c:v>Raňajky</c:v>
                  </c:pt>
                  <c:pt idx="4">
                    <c:v>Korčuliari</c:v>
                  </c:pt>
                  <c:pt idx="6">
                    <c:v>Šifrovací stroj</c:v>
                  </c:pt>
                  <c:pt idx="8">
                    <c:v>Práčka</c:v>
                  </c:pt>
                  <c:pt idx="10">
                    <c:v>Kód slova Bobor</c:v>
                  </c:pt>
                  <c:pt idx="12">
                    <c:v>Sťahovanie súborov</c:v>
                  </c:pt>
                  <c:pt idx="14">
                    <c:v>Chutné brvná</c:v>
                  </c:pt>
                  <c:pt idx="16">
                    <c:v>Stretnutie v parku</c:v>
                  </c:pt>
                </c:lvl>
              </c:multiLvlStrCache>
            </c:multiLvlStrRef>
          </c:cat>
          <c:val>
            <c:numRef>
              <c:f>Porovnanie!$B$3:$S$3</c:f>
              <c:numCache>
                <c:formatCode>0</c:formatCode>
                <c:ptCount val="18"/>
                <c:pt idx="0" formatCode="General">
                  <c:v>40</c:v>
                </c:pt>
                <c:pt idx="1">
                  <c:v>52.810289389067421</c:v>
                </c:pt>
                <c:pt idx="2" formatCode="General">
                  <c:v>80</c:v>
                </c:pt>
                <c:pt idx="3">
                  <c:v>86.289389067523999</c:v>
                </c:pt>
                <c:pt idx="4" formatCode="General">
                  <c:v>40</c:v>
                </c:pt>
                <c:pt idx="5">
                  <c:v>57.89067524115756</c:v>
                </c:pt>
                <c:pt idx="6" formatCode="General">
                  <c:v>50</c:v>
                </c:pt>
                <c:pt idx="7">
                  <c:v>89.633440514469243</c:v>
                </c:pt>
                <c:pt idx="8" formatCode="General">
                  <c:v>10</c:v>
                </c:pt>
                <c:pt idx="9">
                  <c:v>0</c:v>
                </c:pt>
                <c:pt idx="10" formatCode="General">
                  <c:v>40</c:v>
                </c:pt>
                <c:pt idx="11">
                  <c:v>13.0289389067524</c:v>
                </c:pt>
                <c:pt idx="12" formatCode="General">
                  <c:v>50</c:v>
                </c:pt>
                <c:pt idx="13">
                  <c:v>29.877813504823152</c:v>
                </c:pt>
                <c:pt idx="14" formatCode="General">
                  <c:v>20</c:v>
                </c:pt>
                <c:pt idx="15">
                  <c:v>48.643086816720256</c:v>
                </c:pt>
                <c:pt idx="16" formatCode="General">
                  <c:v>60</c:v>
                </c:pt>
                <c:pt idx="17">
                  <c:v>45.762057877813504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7-4968-9E36-E1400572A8C0}"/>
            </c:ext>
          </c:extLst>
        </c:ser>
        <c:ser>
          <c:idx val="1"/>
          <c:order val="1"/>
          <c:tx>
            <c:strRef>
              <c:f>Porovnanie!$A$4</c:f>
              <c:strCache>
                <c:ptCount val="1"/>
                <c:pt idx="0">
                  <c:v>Neodpovedali</c:v>
                </c:pt>
              </c:strCache>
            </c:strRef>
          </c:tx>
          <c:invertIfNegative val="0"/>
          <c:cat>
            <c:multiLvlStrRef>
              <c:f>Porovnanie!$B$1:$S$2</c:f>
              <c:multiLvlStrCache>
                <c:ptCount val="18"/>
                <c:lvl>
                  <c:pt idx="0">
                    <c:v>Nevidiaci</c:v>
                  </c:pt>
                  <c:pt idx="1">
                    <c:v>Juniori</c:v>
                  </c:pt>
                  <c:pt idx="2">
                    <c:v>Nevidiaci</c:v>
                  </c:pt>
                  <c:pt idx="3">
                    <c:v>Juniori</c:v>
                  </c:pt>
                  <c:pt idx="4">
                    <c:v>Nevidiaci</c:v>
                  </c:pt>
                  <c:pt idx="5">
                    <c:v>Juniori</c:v>
                  </c:pt>
                  <c:pt idx="6">
                    <c:v>Nevidiaci</c:v>
                  </c:pt>
                  <c:pt idx="7">
                    <c:v>Juniori</c:v>
                  </c:pt>
                  <c:pt idx="8">
                    <c:v>Nevidiaci</c:v>
                  </c:pt>
                  <c:pt idx="9">
                    <c:v>Juniori</c:v>
                  </c:pt>
                  <c:pt idx="10">
                    <c:v>Nevidiaci</c:v>
                  </c:pt>
                  <c:pt idx="11">
                    <c:v>Juniori</c:v>
                  </c:pt>
                  <c:pt idx="12">
                    <c:v>Nevidiaci</c:v>
                  </c:pt>
                  <c:pt idx="13">
                    <c:v>Juniori</c:v>
                  </c:pt>
                  <c:pt idx="14">
                    <c:v>Nevidiaci</c:v>
                  </c:pt>
                  <c:pt idx="15">
                    <c:v>Juniori</c:v>
                  </c:pt>
                  <c:pt idx="16">
                    <c:v>Nevidiaci</c:v>
                  </c:pt>
                  <c:pt idx="17">
                    <c:v>Juniori</c:v>
                  </c:pt>
                </c:lvl>
                <c:lvl>
                  <c:pt idx="0">
                    <c:v>Mince</c:v>
                  </c:pt>
                  <c:pt idx="2">
                    <c:v>Raňajky</c:v>
                  </c:pt>
                  <c:pt idx="4">
                    <c:v>Korčuliari</c:v>
                  </c:pt>
                  <c:pt idx="6">
                    <c:v>Šifrovací stroj</c:v>
                  </c:pt>
                  <c:pt idx="8">
                    <c:v>Práčka</c:v>
                  </c:pt>
                  <c:pt idx="10">
                    <c:v>Kód slova Bobor</c:v>
                  </c:pt>
                  <c:pt idx="12">
                    <c:v>Sťahovanie súborov</c:v>
                  </c:pt>
                  <c:pt idx="14">
                    <c:v>Chutné brvná</c:v>
                  </c:pt>
                  <c:pt idx="16">
                    <c:v>Stretnutie v parku</c:v>
                  </c:pt>
                </c:lvl>
              </c:multiLvlStrCache>
            </c:multiLvlStrRef>
          </c:cat>
          <c:val>
            <c:numRef>
              <c:f>Porovnanie!$B$4:$S$4</c:f>
              <c:numCache>
                <c:formatCode>0</c:formatCode>
                <c:ptCount val="18"/>
                <c:pt idx="0" formatCode="General">
                  <c:v>20</c:v>
                </c:pt>
                <c:pt idx="1">
                  <c:v>3.6270096463022492</c:v>
                </c:pt>
                <c:pt idx="2" formatCode="General">
                  <c:v>0</c:v>
                </c:pt>
                <c:pt idx="3">
                  <c:v>0.77170418006430463</c:v>
                </c:pt>
                <c:pt idx="4" formatCode="General">
                  <c:v>0</c:v>
                </c:pt>
                <c:pt idx="5">
                  <c:v>1.6591639871382569</c:v>
                </c:pt>
                <c:pt idx="6" formatCode="General">
                  <c:v>0</c:v>
                </c:pt>
                <c:pt idx="7">
                  <c:v>0.68167202572347263</c:v>
                </c:pt>
                <c:pt idx="8" formatCode="General">
                  <c:v>10</c:v>
                </c:pt>
                <c:pt idx="9">
                  <c:v>0</c:v>
                </c:pt>
                <c:pt idx="10" formatCode="General">
                  <c:v>10</c:v>
                </c:pt>
                <c:pt idx="11">
                  <c:v>12.30868167202572</c:v>
                </c:pt>
                <c:pt idx="12" formatCode="General">
                  <c:v>0</c:v>
                </c:pt>
                <c:pt idx="13">
                  <c:v>4.0643086816720313</c:v>
                </c:pt>
                <c:pt idx="14" formatCode="General">
                  <c:v>30</c:v>
                </c:pt>
                <c:pt idx="15">
                  <c:v>1.9163987138263681</c:v>
                </c:pt>
                <c:pt idx="16" formatCode="General">
                  <c:v>10</c:v>
                </c:pt>
                <c:pt idx="17">
                  <c:v>7.1897106109324795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7-4968-9E36-E1400572A8C0}"/>
            </c:ext>
          </c:extLst>
        </c:ser>
        <c:ser>
          <c:idx val="2"/>
          <c:order val="2"/>
          <c:tx>
            <c:strRef>
              <c:f>Porovnanie!$A$5</c:f>
              <c:strCache>
                <c:ptCount val="1"/>
                <c:pt idx="0">
                  <c:v>Nesprávne</c:v>
                </c:pt>
              </c:strCache>
            </c:strRef>
          </c:tx>
          <c:invertIfNegative val="0"/>
          <c:cat>
            <c:multiLvlStrRef>
              <c:f>Porovnanie!$B$1:$S$2</c:f>
              <c:multiLvlStrCache>
                <c:ptCount val="18"/>
                <c:lvl>
                  <c:pt idx="0">
                    <c:v>Nevidiaci</c:v>
                  </c:pt>
                  <c:pt idx="1">
                    <c:v>Juniori</c:v>
                  </c:pt>
                  <c:pt idx="2">
                    <c:v>Nevidiaci</c:v>
                  </c:pt>
                  <c:pt idx="3">
                    <c:v>Juniori</c:v>
                  </c:pt>
                  <c:pt idx="4">
                    <c:v>Nevidiaci</c:v>
                  </c:pt>
                  <c:pt idx="5">
                    <c:v>Juniori</c:v>
                  </c:pt>
                  <c:pt idx="6">
                    <c:v>Nevidiaci</c:v>
                  </c:pt>
                  <c:pt idx="7">
                    <c:v>Juniori</c:v>
                  </c:pt>
                  <c:pt idx="8">
                    <c:v>Nevidiaci</c:v>
                  </c:pt>
                  <c:pt idx="9">
                    <c:v>Juniori</c:v>
                  </c:pt>
                  <c:pt idx="10">
                    <c:v>Nevidiaci</c:v>
                  </c:pt>
                  <c:pt idx="11">
                    <c:v>Juniori</c:v>
                  </c:pt>
                  <c:pt idx="12">
                    <c:v>Nevidiaci</c:v>
                  </c:pt>
                  <c:pt idx="13">
                    <c:v>Juniori</c:v>
                  </c:pt>
                  <c:pt idx="14">
                    <c:v>Nevidiaci</c:v>
                  </c:pt>
                  <c:pt idx="15">
                    <c:v>Juniori</c:v>
                  </c:pt>
                  <c:pt idx="16">
                    <c:v>Nevidiaci</c:v>
                  </c:pt>
                  <c:pt idx="17">
                    <c:v>Juniori</c:v>
                  </c:pt>
                </c:lvl>
                <c:lvl>
                  <c:pt idx="0">
                    <c:v>Mince</c:v>
                  </c:pt>
                  <c:pt idx="2">
                    <c:v>Raňajky</c:v>
                  </c:pt>
                  <c:pt idx="4">
                    <c:v>Korčuliari</c:v>
                  </c:pt>
                  <c:pt idx="6">
                    <c:v>Šifrovací stroj</c:v>
                  </c:pt>
                  <c:pt idx="8">
                    <c:v>Práčka</c:v>
                  </c:pt>
                  <c:pt idx="10">
                    <c:v>Kód slova Bobor</c:v>
                  </c:pt>
                  <c:pt idx="12">
                    <c:v>Sťahovanie súborov</c:v>
                  </c:pt>
                  <c:pt idx="14">
                    <c:v>Chutné brvná</c:v>
                  </c:pt>
                  <c:pt idx="16">
                    <c:v>Stretnutie v parku</c:v>
                  </c:pt>
                </c:lvl>
              </c:multiLvlStrCache>
            </c:multiLvlStrRef>
          </c:cat>
          <c:val>
            <c:numRef>
              <c:f>Porovnanie!$B$5:$S$5</c:f>
              <c:numCache>
                <c:formatCode>0</c:formatCode>
                <c:ptCount val="18"/>
                <c:pt idx="0" formatCode="General">
                  <c:v>40</c:v>
                </c:pt>
                <c:pt idx="1">
                  <c:v>43.562700964630231</c:v>
                </c:pt>
                <c:pt idx="2" formatCode="General">
                  <c:v>20</c:v>
                </c:pt>
                <c:pt idx="3">
                  <c:v>12.93890675241156</c:v>
                </c:pt>
                <c:pt idx="4" formatCode="General">
                  <c:v>60</c:v>
                </c:pt>
                <c:pt idx="5">
                  <c:v>40.450160771704127</c:v>
                </c:pt>
                <c:pt idx="6" formatCode="General">
                  <c:v>50</c:v>
                </c:pt>
                <c:pt idx="7">
                  <c:v>9.684887459807074</c:v>
                </c:pt>
                <c:pt idx="8" formatCode="General">
                  <c:v>80</c:v>
                </c:pt>
                <c:pt idx="9">
                  <c:v>0</c:v>
                </c:pt>
                <c:pt idx="10" formatCode="General">
                  <c:v>50</c:v>
                </c:pt>
                <c:pt idx="11">
                  <c:v>74.662379421221772</c:v>
                </c:pt>
                <c:pt idx="12" formatCode="General">
                  <c:v>50</c:v>
                </c:pt>
                <c:pt idx="13">
                  <c:v>66.057877813504561</c:v>
                </c:pt>
                <c:pt idx="14" formatCode="General">
                  <c:v>50</c:v>
                </c:pt>
                <c:pt idx="15">
                  <c:v>49.440514469453305</c:v>
                </c:pt>
                <c:pt idx="16" formatCode="General">
                  <c:v>30</c:v>
                </c:pt>
                <c:pt idx="17">
                  <c:v>47.048231511253995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A7-4968-9E36-E1400572A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042752"/>
        <c:axId val="158077312"/>
      </c:barChart>
      <c:catAx>
        <c:axId val="15804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077312"/>
        <c:crosses val="autoZero"/>
        <c:auto val="1"/>
        <c:lblAlgn val="ctr"/>
        <c:lblOffset val="100"/>
        <c:noMultiLvlLbl val="0"/>
      </c:catAx>
      <c:valAx>
        <c:axId val="158077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042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Hárok1!$D$19</c:f>
              <c:strCache>
                <c:ptCount val="1"/>
                <c:pt idx="0">
                  <c:v>správne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Hárok1!$E$18:$M$18</c:f>
              <c:strCache>
                <c:ptCount val="9"/>
                <c:pt idx="0">
                  <c:v>Email</c:v>
                </c:pt>
                <c:pt idx="1">
                  <c:v>Mince</c:v>
                </c:pt>
                <c:pt idx="2">
                  <c:v>Balóny</c:v>
                </c:pt>
                <c:pt idx="3">
                  <c:v>Bagety</c:v>
                </c:pt>
                <c:pt idx="4">
                  <c:v>Koláčiky</c:v>
                </c:pt>
                <c:pt idx="5">
                  <c:v>Telefónny zoznam</c:v>
                </c:pt>
                <c:pt idx="6">
                  <c:v>Sociálna sieť</c:v>
                </c:pt>
                <c:pt idx="7">
                  <c:v>Robot</c:v>
                </c:pt>
                <c:pt idx="8">
                  <c:v>Tajný kód</c:v>
                </c:pt>
              </c:strCache>
            </c:strRef>
          </c:cat>
          <c:val>
            <c:numRef>
              <c:f>Hárok1!$E$19:$M$19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1-4972-9264-99567E1B1660}"/>
            </c:ext>
          </c:extLst>
        </c:ser>
        <c:ser>
          <c:idx val="1"/>
          <c:order val="1"/>
          <c:tx>
            <c:strRef>
              <c:f>Hárok1!$D$20</c:f>
              <c:strCache>
                <c:ptCount val="1"/>
                <c:pt idx="0">
                  <c:v>neodpovedali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Hárok1!$E$18:$M$18</c:f>
              <c:strCache>
                <c:ptCount val="9"/>
                <c:pt idx="0">
                  <c:v>Email</c:v>
                </c:pt>
                <c:pt idx="1">
                  <c:v>Mince</c:v>
                </c:pt>
                <c:pt idx="2">
                  <c:v>Balóny</c:v>
                </c:pt>
                <c:pt idx="3">
                  <c:v>Bagety</c:v>
                </c:pt>
                <c:pt idx="4">
                  <c:v>Koláčiky</c:v>
                </c:pt>
                <c:pt idx="5">
                  <c:v>Telefónny zoznam</c:v>
                </c:pt>
                <c:pt idx="6">
                  <c:v>Sociálna sieť</c:v>
                </c:pt>
                <c:pt idx="7">
                  <c:v>Robot</c:v>
                </c:pt>
                <c:pt idx="8">
                  <c:v>Tajný kód</c:v>
                </c:pt>
              </c:strCache>
            </c:strRef>
          </c:cat>
          <c:val>
            <c:numRef>
              <c:f>Hárok1!$E$20:$M$20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1-4972-9264-99567E1B1660}"/>
            </c:ext>
          </c:extLst>
        </c:ser>
        <c:ser>
          <c:idx val="2"/>
          <c:order val="2"/>
          <c:tx>
            <c:strRef>
              <c:f>Hárok1!$D$21</c:f>
              <c:strCache>
                <c:ptCount val="1"/>
                <c:pt idx="0">
                  <c:v>nesprávne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Hárok1!$E$18:$M$18</c:f>
              <c:strCache>
                <c:ptCount val="9"/>
                <c:pt idx="0">
                  <c:v>Email</c:v>
                </c:pt>
                <c:pt idx="1">
                  <c:v>Mince</c:v>
                </c:pt>
                <c:pt idx="2">
                  <c:v>Balóny</c:v>
                </c:pt>
                <c:pt idx="3">
                  <c:v>Bagety</c:v>
                </c:pt>
                <c:pt idx="4">
                  <c:v>Koláčiky</c:v>
                </c:pt>
                <c:pt idx="5">
                  <c:v>Telefónny zoznam</c:v>
                </c:pt>
                <c:pt idx="6">
                  <c:v>Sociálna sieť</c:v>
                </c:pt>
                <c:pt idx="7">
                  <c:v>Robot</c:v>
                </c:pt>
                <c:pt idx="8">
                  <c:v>Tajný kód</c:v>
                </c:pt>
              </c:strCache>
            </c:strRef>
          </c:cat>
          <c:val>
            <c:numRef>
              <c:f>Hárok1!$E$21:$M$21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E1-4972-9264-99567E1B1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077952"/>
        <c:axId val="62092032"/>
      </c:barChart>
      <c:catAx>
        <c:axId val="620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k-SK" sz="1600"/>
            </a:pPr>
            <a:endParaRPr lang="sk-SK"/>
          </a:p>
        </c:txPr>
        <c:crossAx val="62092032"/>
        <c:crosses val="autoZero"/>
        <c:auto val="1"/>
        <c:lblAlgn val="ctr"/>
        <c:lblOffset val="100"/>
        <c:noMultiLvlLbl val="0"/>
      </c:catAx>
      <c:valAx>
        <c:axId val="62092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sk-SK"/>
            </a:pPr>
            <a:endParaRPr lang="sk-SK"/>
          </a:p>
        </c:txPr>
        <c:crossAx val="6207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Hárok2!$B$79</c:f>
              <c:strCache>
                <c:ptCount val="1"/>
                <c:pt idx="0">
                  <c:v>správne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Hárok2!$C$78:$K$78</c:f>
              <c:strCache>
                <c:ptCount val="9"/>
                <c:pt idx="0">
                  <c:v>Email</c:v>
                </c:pt>
                <c:pt idx="1">
                  <c:v>Mince</c:v>
                </c:pt>
                <c:pt idx="2">
                  <c:v>Balóny</c:v>
                </c:pt>
                <c:pt idx="3">
                  <c:v>Bagety</c:v>
                </c:pt>
                <c:pt idx="4">
                  <c:v>Koláčiky</c:v>
                </c:pt>
                <c:pt idx="5">
                  <c:v>Telefónny zoznam</c:v>
                </c:pt>
                <c:pt idx="6">
                  <c:v>Sociálna sieť</c:v>
                </c:pt>
                <c:pt idx="7">
                  <c:v>Robot</c:v>
                </c:pt>
                <c:pt idx="8">
                  <c:v>Tajný kód</c:v>
                </c:pt>
              </c:strCache>
            </c:strRef>
          </c:cat>
          <c:val>
            <c:numRef>
              <c:f>Hárok2!$C$79:$K$79</c:f>
              <c:numCache>
                <c:formatCode>General</c:formatCode>
                <c:ptCount val="9"/>
                <c:pt idx="0">
                  <c:v>60</c:v>
                </c:pt>
                <c:pt idx="1">
                  <c:v>51</c:v>
                </c:pt>
                <c:pt idx="2">
                  <c:v>67</c:v>
                </c:pt>
                <c:pt idx="3">
                  <c:v>46</c:v>
                </c:pt>
                <c:pt idx="4">
                  <c:v>43</c:v>
                </c:pt>
                <c:pt idx="5">
                  <c:v>55</c:v>
                </c:pt>
                <c:pt idx="6">
                  <c:v>41</c:v>
                </c:pt>
                <c:pt idx="7">
                  <c:v>23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F-43D8-A8FB-DCAE6AA35900}"/>
            </c:ext>
          </c:extLst>
        </c:ser>
        <c:ser>
          <c:idx val="1"/>
          <c:order val="1"/>
          <c:tx>
            <c:strRef>
              <c:f>Hárok2!$B$80</c:f>
              <c:strCache>
                <c:ptCount val="1"/>
                <c:pt idx="0">
                  <c:v>neodpovedali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Hárok2!$C$78:$K$78</c:f>
              <c:strCache>
                <c:ptCount val="9"/>
                <c:pt idx="0">
                  <c:v>Email</c:v>
                </c:pt>
                <c:pt idx="1">
                  <c:v>Mince</c:v>
                </c:pt>
                <c:pt idx="2">
                  <c:v>Balóny</c:v>
                </c:pt>
                <c:pt idx="3">
                  <c:v>Bagety</c:v>
                </c:pt>
                <c:pt idx="4">
                  <c:v>Koláčiky</c:v>
                </c:pt>
                <c:pt idx="5">
                  <c:v>Telefónny zoznam</c:v>
                </c:pt>
                <c:pt idx="6">
                  <c:v>Sociálna sieť</c:v>
                </c:pt>
                <c:pt idx="7">
                  <c:v>Robot</c:v>
                </c:pt>
                <c:pt idx="8">
                  <c:v>Tajný kód</c:v>
                </c:pt>
              </c:strCache>
            </c:strRef>
          </c:cat>
          <c:val>
            <c:numRef>
              <c:f>Hárok2!$C$80:$K$80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F-43D8-A8FB-DCAE6AA35900}"/>
            </c:ext>
          </c:extLst>
        </c:ser>
        <c:ser>
          <c:idx val="2"/>
          <c:order val="2"/>
          <c:tx>
            <c:strRef>
              <c:f>Hárok2!$B$81</c:f>
              <c:strCache>
                <c:ptCount val="1"/>
                <c:pt idx="0">
                  <c:v>nesprávne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Hárok2!$C$78:$K$78</c:f>
              <c:strCache>
                <c:ptCount val="9"/>
                <c:pt idx="0">
                  <c:v>Email</c:v>
                </c:pt>
                <c:pt idx="1">
                  <c:v>Mince</c:v>
                </c:pt>
                <c:pt idx="2">
                  <c:v>Balóny</c:v>
                </c:pt>
                <c:pt idx="3">
                  <c:v>Bagety</c:v>
                </c:pt>
                <c:pt idx="4">
                  <c:v>Koláčiky</c:v>
                </c:pt>
                <c:pt idx="5">
                  <c:v>Telefónny zoznam</c:v>
                </c:pt>
                <c:pt idx="6">
                  <c:v>Sociálna sieť</c:v>
                </c:pt>
                <c:pt idx="7">
                  <c:v>Robot</c:v>
                </c:pt>
                <c:pt idx="8">
                  <c:v>Tajný kód</c:v>
                </c:pt>
              </c:strCache>
            </c:strRef>
          </c:cat>
          <c:val>
            <c:numRef>
              <c:f>Hárok2!$C$81:$K$81</c:f>
              <c:numCache>
                <c:formatCode>General</c:formatCode>
                <c:ptCount val="9"/>
                <c:pt idx="0">
                  <c:v>12</c:v>
                </c:pt>
                <c:pt idx="1">
                  <c:v>22</c:v>
                </c:pt>
                <c:pt idx="2">
                  <c:v>4</c:v>
                </c:pt>
                <c:pt idx="3">
                  <c:v>28</c:v>
                </c:pt>
                <c:pt idx="4">
                  <c:v>29</c:v>
                </c:pt>
                <c:pt idx="5">
                  <c:v>17</c:v>
                </c:pt>
                <c:pt idx="6">
                  <c:v>30</c:v>
                </c:pt>
                <c:pt idx="7">
                  <c:v>48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CF-43D8-A8FB-DCAE6AA35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5197184"/>
        <c:axId val="69836800"/>
      </c:barChart>
      <c:catAx>
        <c:axId val="65197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sk-SK" sz="1600"/>
            </a:pPr>
            <a:endParaRPr lang="sk-SK"/>
          </a:p>
        </c:txPr>
        <c:crossAx val="69836800"/>
        <c:crosses val="autoZero"/>
        <c:auto val="1"/>
        <c:lblAlgn val="ctr"/>
        <c:lblOffset val="100"/>
        <c:noMultiLvlLbl val="0"/>
      </c:catAx>
      <c:valAx>
        <c:axId val="698368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sk-SK"/>
            </a:pPr>
            <a:endParaRPr lang="sk-SK"/>
          </a:p>
        </c:txPr>
        <c:crossAx val="65197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Nevidiaci žiaci - mali programovanie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Skoly!$A$13</c:f>
              <c:strCache>
                <c:ptCount val="1"/>
                <c:pt idx="0">
                  <c:v>správne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Skoly!$B$5:$J$5</c:f>
              <c:strCache>
                <c:ptCount val="9"/>
                <c:pt idx="0">
                  <c:v>Autobus  - BE-05_N_ZS </c:v>
                </c:pt>
                <c:pt idx="1">
                  <c:v>Limonáda  - US-01_N_ZŠ </c:v>
                </c:pt>
                <c:pt idx="2">
                  <c:v>Kódovanie  - SK-31_N_ZŠ </c:v>
                </c:pt>
                <c:pt idx="3">
                  <c:v>Priečinky  - CZ-03_N_ZŠ </c:v>
                </c:pt>
                <c:pt idx="4">
                  <c:v>Nakladanie zmrzlín  - IE-01_N_ZŠ </c:v>
                </c:pt>
                <c:pt idx="5">
                  <c:v>Uchovaj – Pridaj  - CA-04_N_ZŠ </c:v>
                </c:pt>
                <c:pt idx="6">
                  <c:v>Rozprávací robot  - SK-37_N_ZŠ </c:v>
                </c:pt>
                <c:pt idx="7">
                  <c:v>Skoč 8  - CA-06_N_ZŠ </c:v>
                </c:pt>
                <c:pt idx="8">
                  <c:v>Textový kurzor  - UA-02b_N_ZŠ </c:v>
                </c:pt>
              </c:strCache>
            </c:strRef>
          </c:cat>
          <c:val>
            <c:numRef>
              <c:f>Skoly!$B$13:$J$13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 formatCode="#,##0">
                  <c:v>6</c:v>
                </c:pt>
                <c:pt idx="3" formatCode="#,##0">
                  <c:v>4</c:v>
                </c:pt>
                <c:pt idx="4" formatCode="#,##0">
                  <c:v>5</c:v>
                </c:pt>
                <c:pt idx="5" formatCode="#,##0">
                  <c:v>1</c:v>
                </c:pt>
                <c:pt idx="6" formatCode="#,##0">
                  <c:v>6</c:v>
                </c:pt>
                <c:pt idx="7" formatCode="#,##0">
                  <c:v>3</c:v>
                </c:pt>
                <c:pt idx="8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3-4CE5-A813-B636C64A3C48}"/>
            </c:ext>
          </c:extLst>
        </c:ser>
        <c:ser>
          <c:idx val="1"/>
          <c:order val="1"/>
          <c:tx>
            <c:strRef>
              <c:f>Skoly!$A$14</c:f>
              <c:strCache>
                <c:ptCount val="1"/>
                <c:pt idx="0">
                  <c:v>neodpovedali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Skoly!$B$5:$J$5</c:f>
              <c:strCache>
                <c:ptCount val="9"/>
                <c:pt idx="0">
                  <c:v>Autobus  - BE-05_N_ZS </c:v>
                </c:pt>
                <c:pt idx="1">
                  <c:v>Limonáda  - US-01_N_ZŠ </c:v>
                </c:pt>
                <c:pt idx="2">
                  <c:v>Kódovanie  - SK-31_N_ZŠ </c:v>
                </c:pt>
                <c:pt idx="3">
                  <c:v>Priečinky  - CZ-03_N_ZŠ </c:v>
                </c:pt>
                <c:pt idx="4">
                  <c:v>Nakladanie zmrzlín  - IE-01_N_ZŠ </c:v>
                </c:pt>
                <c:pt idx="5">
                  <c:v>Uchovaj – Pridaj  - CA-04_N_ZŠ </c:v>
                </c:pt>
                <c:pt idx="6">
                  <c:v>Rozprávací robot  - SK-37_N_ZŠ </c:v>
                </c:pt>
                <c:pt idx="7">
                  <c:v>Skoč 8  - CA-06_N_ZŠ </c:v>
                </c:pt>
                <c:pt idx="8">
                  <c:v>Textový kurzor  - UA-02b_N_ZŠ </c:v>
                </c:pt>
              </c:strCache>
            </c:strRef>
          </c:cat>
          <c:val>
            <c:numRef>
              <c:f>Skoly!$B$14:$J$14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3-4CE5-A813-B636C64A3C48}"/>
            </c:ext>
          </c:extLst>
        </c:ser>
        <c:ser>
          <c:idx val="2"/>
          <c:order val="2"/>
          <c:tx>
            <c:strRef>
              <c:f>Skoly!$A$15</c:f>
              <c:strCache>
                <c:ptCount val="1"/>
                <c:pt idx="0">
                  <c:v>nesprávne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Skoly!$B$5:$J$5</c:f>
              <c:strCache>
                <c:ptCount val="9"/>
                <c:pt idx="0">
                  <c:v>Autobus  - BE-05_N_ZS </c:v>
                </c:pt>
                <c:pt idx="1">
                  <c:v>Limonáda  - US-01_N_ZŠ </c:v>
                </c:pt>
                <c:pt idx="2">
                  <c:v>Kódovanie  - SK-31_N_ZŠ </c:v>
                </c:pt>
                <c:pt idx="3">
                  <c:v>Priečinky  - CZ-03_N_ZŠ </c:v>
                </c:pt>
                <c:pt idx="4">
                  <c:v>Nakladanie zmrzlín  - IE-01_N_ZŠ </c:v>
                </c:pt>
                <c:pt idx="5">
                  <c:v>Uchovaj – Pridaj  - CA-04_N_ZŠ </c:v>
                </c:pt>
                <c:pt idx="6">
                  <c:v>Rozprávací robot  - SK-37_N_ZŠ </c:v>
                </c:pt>
                <c:pt idx="7">
                  <c:v>Skoč 8  - CA-06_N_ZŠ </c:v>
                </c:pt>
                <c:pt idx="8">
                  <c:v>Textový kurzor  - UA-02b_N_ZŠ </c:v>
                </c:pt>
              </c:strCache>
            </c:strRef>
          </c:cat>
          <c:val>
            <c:numRef>
              <c:f>Skoly!$B$15:$J$15</c:f>
              <c:numCache>
                <c:formatCode>#,##0</c:formatCode>
                <c:ptCount val="9"/>
                <c:pt idx="0" formatCode="General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3-4CE5-A813-B636C64A3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9841752"/>
        <c:axId val="589842736"/>
      </c:barChart>
      <c:catAx>
        <c:axId val="58984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89842736"/>
        <c:crosses val="autoZero"/>
        <c:auto val="1"/>
        <c:lblAlgn val="ctr"/>
        <c:lblOffset val="100"/>
        <c:noMultiLvlLbl val="0"/>
      </c:catAx>
      <c:valAx>
        <c:axId val="58984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8984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1400" b="0" i="0" u="none" strike="noStrike" baseline="0" dirty="0">
                <a:effectLst/>
              </a:rPr>
              <a:t>Nevidiaci žiaci - </a:t>
            </a:r>
            <a:r>
              <a:rPr lang="sk-SK" sz="1400" b="0" i="0" baseline="0" dirty="0">
                <a:effectLst/>
              </a:rPr>
              <a:t>nemali programovanie</a:t>
            </a:r>
            <a:endParaRPr lang="sk-SK" sz="1400" dirty="0">
              <a:effectLst/>
            </a:endParaRPr>
          </a:p>
        </c:rich>
      </c:tx>
      <c:layout>
        <c:manualLayout>
          <c:xMode val="edge"/>
          <c:yMode val="edge"/>
          <c:x val="0.23056862307365758"/>
          <c:y val="3.0259589152612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Skoly!$A$28</c:f>
              <c:strCache>
                <c:ptCount val="1"/>
                <c:pt idx="0">
                  <c:v>správne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Skoly!$B$27:$K$27</c:f>
              <c:strCache>
                <c:ptCount val="9"/>
                <c:pt idx="0">
                  <c:v>Autobus  - BE-05_N_ZS </c:v>
                </c:pt>
                <c:pt idx="1">
                  <c:v>Limonáda  - US-01_N_ZŠ </c:v>
                </c:pt>
                <c:pt idx="2">
                  <c:v>Kódovanie  - SK-31_N_ZŠ </c:v>
                </c:pt>
                <c:pt idx="3">
                  <c:v>Priečinky  - CZ-03_N_ZŠ </c:v>
                </c:pt>
                <c:pt idx="4">
                  <c:v>Nakladanie zmrzlín  - IE-01_N_ZŠ </c:v>
                </c:pt>
                <c:pt idx="5">
                  <c:v>Uchovaj – Pridaj  - CA-04_N_ZŠ </c:v>
                </c:pt>
                <c:pt idx="6">
                  <c:v>Rozprávací robot  - SK-37_N_ZŠ </c:v>
                </c:pt>
                <c:pt idx="7">
                  <c:v>Skoč 8  - CA-06_N_ZŠ </c:v>
                </c:pt>
                <c:pt idx="8">
                  <c:v>Textový kurzor  - UA-02b_N_ZŠ </c:v>
                </c:pt>
              </c:strCache>
            </c:strRef>
          </c:cat>
          <c:val>
            <c:numRef>
              <c:f>Skoly!$B$28:$K$28</c:f>
              <c:numCache>
                <c:formatCode>#,##0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0-46A1-8363-9D0B23BD1A47}"/>
            </c:ext>
          </c:extLst>
        </c:ser>
        <c:ser>
          <c:idx val="1"/>
          <c:order val="1"/>
          <c:tx>
            <c:strRef>
              <c:f>Skoly!$A$29</c:f>
              <c:strCache>
                <c:ptCount val="1"/>
                <c:pt idx="0">
                  <c:v>neodpovedali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Skoly!$B$27:$K$27</c:f>
              <c:strCache>
                <c:ptCount val="9"/>
                <c:pt idx="0">
                  <c:v>Autobus  - BE-05_N_ZS </c:v>
                </c:pt>
                <c:pt idx="1">
                  <c:v>Limonáda  - US-01_N_ZŠ </c:v>
                </c:pt>
                <c:pt idx="2">
                  <c:v>Kódovanie  - SK-31_N_ZŠ </c:v>
                </c:pt>
                <c:pt idx="3">
                  <c:v>Priečinky  - CZ-03_N_ZŠ </c:v>
                </c:pt>
                <c:pt idx="4">
                  <c:v>Nakladanie zmrzlín  - IE-01_N_ZŠ </c:v>
                </c:pt>
                <c:pt idx="5">
                  <c:v>Uchovaj – Pridaj  - CA-04_N_ZŠ </c:v>
                </c:pt>
                <c:pt idx="6">
                  <c:v>Rozprávací robot  - SK-37_N_ZŠ </c:v>
                </c:pt>
                <c:pt idx="7">
                  <c:v>Skoč 8  - CA-06_N_ZŠ </c:v>
                </c:pt>
                <c:pt idx="8">
                  <c:v>Textový kurzor  - UA-02b_N_ZŠ </c:v>
                </c:pt>
              </c:strCache>
            </c:strRef>
          </c:cat>
          <c:val>
            <c:numRef>
              <c:f>Skoly!$B$29:$K$29</c:f>
              <c:numCache>
                <c:formatCode>#,##0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0-46A1-8363-9D0B23BD1A47}"/>
            </c:ext>
          </c:extLst>
        </c:ser>
        <c:ser>
          <c:idx val="2"/>
          <c:order val="2"/>
          <c:tx>
            <c:strRef>
              <c:f>Skoly!$A$30</c:f>
              <c:strCache>
                <c:ptCount val="1"/>
                <c:pt idx="0">
                  <c:v>nesprávne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Skoly!$B$27:$K$27</c:f>
              <c:strCache>
                <c:ptCount val="9"/>
                <c:pt idx="0">
                  <c:v>Autobus  - BE-05_N_ZS </c:v>
                </c:pt>
                <c:pt idx="1">
                  <c:v>Limonáda  - US-01_N_ZŠ </c:v>
                </c:pt>
                <c:pt idx="2">
                  <c:v>Kódovanie  - SK-31_N_ZŠ </c:v>
                </c:pt>
                <c:pt idx="3">
                  <c:v>Priečinky  - CZ-03_N_ZŠ </c:v>
                </c:pt>
                <c:pt idx="4">
                  <c:v>Nakladanie zmrzlín  - IE-01_N_ZŠ </c:v>
                </c:pt>
                <c:pt idx="5">
                  <c:v>Uchovaj – Pridaj  - CA-04_N_ZŠ </c:v>
                </c:pt>
                <c:pt idx="6">
                  <c:v>Rozprávací robot  - SK-37_N_ZŠ </c:v>
                </c:pt>
                <c:pt idx="7">
                  <c:v>Skoč 8  - CA-06_N_ZŠ </c:v>
                </c:pt>
                <c:pt idx="8">
                  <c:v>Textový kurzor  - UA-02b_N_ZŠ </c:v>
                </c:pt>
              </c:strCache>
            </c:strRef>
          </c:cat>
          <c:val>
            <c:numRef>
              <c:f>Skoly!$B$30:$K$30</c:f>
              <c:numCache>
                <c:formatCode>#,##0</c:formatCode>
                <c:ptCount val="10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0-46A1-8363-9D0B23BD1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250200"/>
        <c:axId val="597250528"/>
      </c:barChart>
      <c:catAx>
        <c:axId val="59725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7250528"/>
        <c:crosses val="autoZero"/>
        <c:auto val="1"/>
        <c:lblAlgn val="ctr"/>
        <c:lblOffset val="100"/>
        <c:noMultiLvlLbl val="0"/>
      </c:catAx>
      <c:valAx>
        <c:axId val="5972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725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ECE47-8BE2-4BE6-8CF0-4FD35A4E649E}" type="datetimeFigureOut">
              <a:rPr lang="sk-SK" smtClean="0"/>
              <a:pPr/>
              <a:t>17. 5. 2019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8E87-1767-44D5-95D5-E9DA0ECEA06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03">
            <a:extLst>
              <a:ext uri="{FF2B5EF4-FFF2-40B4-BE49-F238E27FC236}">
                <a16:creationId xmlns:a16="http://schemas.microsoft.com/office/drawing/2014/main" id="{20F86F95-3531-4AF9-B559-B84854523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29699" name="Shape 104">
            <a:extLst>
              <a:ext uri="{FF2B5EF4-FFF2-40B4-BE49-F238E27FC236}">
                <a16:creationId xmlns:a16="http://schemas.microsoft.com/office/drawing/2014/main" id="{27148C0C-74CD-4A87-8AAF-540C71621DA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</a:t>
            </a:r>
            <a:r>
              <a:rPr lang="sk-SK" baseline="0" dirty="0"/>
              <a:t> grafe vidíme, že sa v prípade nevidiacich žiakov objavuje pomerne veľká miera </a:t>
            </a:r>
            <a:r>
              <a:rPr lang="sk-SK" baseline="0" dirty="0" err="1"/>
              <a:t>nezodpovedanosti</a:t>
            </a:r>
            <a:r>
              <a:rPr lang="sk-SK" baseline="0" dirty="0"/>
              <a:t> otázok. Z overovania vieme, že pri posledných otázkach to bolo najmä z dôvodu nedostatku času, v prípade otázky Email išlo o žiakov, ktorí ešte nemali vedomosť o posielaní elektronickej pošty, úloha Balóny a Koláčiky bola pre žiakov pomerne náročná, preto ju niektorí preskočili a už sa k jej riešeniu nevrátili, alebo ju neriešili preto, lebo ju nevedeli a nechceli stratiť body.</a:t>
            </a:r>
          </a:p>
          <a:p>
            <a:r>
              <a:rPr lang="sk-SK" baseline="0" dirty="0"/>
              <a:t>Úlohy sú zoradené podľa úrovne od ľahkých po ťažké. Vidíme však, že úlohy Koláčiky a Telefónny zoznam boli pre žiakov náročnejšie než úloha Tajný kód- zaradená medzi ťažké.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8F82-24EC-4D50-8726-F5275B70656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8D2D-A71F-40F5-93D5-96BBDBB8028D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484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8D2D-A71F-40F5-93D5-96BBDBB8028D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86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8D2D-A71F-40F5-93D5-96BBDBB8028D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297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8B8BA84-3424-4E1E-B5CD-BF768A29C0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206D145-8494-4FA3-89ED-35D379003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/>
              <a:t>Didinfo didactig 2018? 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D817A71-C21E-4803-88BF-9A2BC6140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25F14A-80D6-4278-9055-605698A4D29D}" type="slidenum">
              <a:rPr lang="en-US" altLang="sk-SK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8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4C19900-A842-49F7-B131-378D7D05F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318F035D-CFDB-4D0C-903C-2387BF839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/>
              <a:t>Didinfo didactig 2018? 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D4BADF5-D72D-40B2-8823-AFED0EE40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FC1B4-7EB2-4D88-B641-76D4CDCFBA1A}" type="slidenum">
              <a:rPr lang="en-US" altLang="sk-SK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8D2D-A71F-40F5-93D5-96BBDBB8028D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44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8D2D-A71F-40F5-93D5-96BBDBB8028D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44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8D2D-A71F-40F5-93D5-96BBDBB8028D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28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2B1C-EDFA-4C11-822A-A0D91190D072}" type="datetime1">
              <a:rPr lang="sk-SK" smtClean="0"/>
              <a:t>17. 5. 2019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417-4411-4CE4-980A-EDB80992867C}" type="datetime1">
              <a:rPr lang="sk-SK" smtClean="0"/>
              <a:t>17. 5. 2019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6E1-E6BF-47BC-A831-474C310C675D}" type="datetime1">
              <a:rPr lang="sk-SK" smtClean="0"/>
              <a:t>17. 5. 2019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F75-3A95-434F-9CF4-C9AD904DDD0D}" type="datetime1">
              <a:rPr lang="sk-SK" smtClean="0"/>
              <a:t>17. 5. 2019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8EC-7BD6-4456-9423-9FBC8E381D91}" type="datetime1">
              <a:rPr lang="sk-SK" smtClean="0"/>
              <a:t>17. 5. 2019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A593-E51F-44F4-8FAB-9FAA8F54BB60}" type="datetime1">
              <a:rPr lang="sk-SK" smtClean="0"/>
              <a:t>17. 5. 2019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0B01-7F59-4EA2-8240-EB81845C77A3}" type="datetime1">
              <a:rPr lang="sk-SK" smtClean="0"/>
              <a:t>17. 5. 2019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A49D-B272-4D2B-A69B-2FABD0872982}" type="datetime1">
              <a:rPr lang="sk-SK" smtClean="0"/>
              <a:t>17. 5. 2019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D597-2B46-4A8C-9C06-9C240FF00005}" type="datetime1">
              <a:rPr lang="sk-SK" smtClean="0"/>
              <a:t>17. 5. 2019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78F-3033-41A8-9A59-462AD361C20F}" type="datetime1">
              <a:rPr lang="sk-SK" smtClean="0"/>
              <a:t>17. 5. 2019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B829F2A-A8BE-4921-AB8E-DDC6D34FA2AD}" type="datetime1">
              <a:rPr lang="sk-SK" smtClean="0"/>
              <a:t>17. 5. 2019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8DC826-4F5E-4C1A-B4DA-5574558F2887}" type="datetime1">
              <a:rPr lang="sk-SK" smtClean="0"/>
              <a:t>17. 5. 2019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in.edi.fmph.uniba.sk/ZO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k/maps/place/Fakulta+matematiky,+fyziky+a+informatiky+(Univerzita+Komensk%C3%A9ho)/@48.151127,17.0679192,17z/data=!4m5!3m4!1s0x476c8beca20a2881:0xccd30d1ad76c737!8m2!3d48.1511199!4d17.07010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in.edi.fmph.uniba.sk/iBobor.html" TargetMode="External"/><Relationship Id="rId2" Type="http://schemas.openxmlformats.org/officeDocument/2006/relationships/hyperlink" Target="http://demo.ibobor.sk/sutaz_demo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karasova@bee.sk" TargetMode="External"/><Relationship Id="rId2" Type="http://schemas.openxmlformats.org/officeDocument/2006/relationships/hyperlink" Target="mailto:ludmila.jaskova@fmph.uniba.sk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pedu.sk/sk/svp/inovovany-statny-vzdelavaci-program/inovovany-svp-gymnazia-so-stvorrocnym-patrocnym-vzdelavacim-program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vin.edi.fmph.uniba.sk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749428"/>
            <a:ext cx="85344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Vyučovanie informatiky </a:t>
            </a:r>
            <a:br>
              <a:rPr lang="sk-SK" dirty="0"/>
            </a:br>
            <a:r>
              <a:rPr lang="sk-SK" dirty="0"/>
              <a:t>nevidiacich</a:t>
            </a:r>
            <a:br>
              <a:rPr lang="en-US" dirty="0"/>
            </a:br>
            <a:r>
              <a:rPr lang="sk-SK" dirty="0"/>
              <a:t> </a:t>
            </a:r>
            <a:br>
              <a:rPr lang="en-US" dirty="0"/>
            </a:br>
            <a:r>
              <a:rPr lang="en-US" sz="3600" dirty="0"/>
              <a:t>S</a:t>
            </a:r>
            <a:r>
              <a:rPr lang="sk-SK" sz="3600" dirty="0" err="1"/>
              <a:t>úťaž</a:t>
            </a:r>
            <a:r>
              <a:rPr lang="sk-SK" sz="3600" dirty="0"/>
              <a:t> </a:t>
            </a:r>
            <a:r>
              <a:rPr lang="en-US" sz="3600" dirty="0" err="1"/>
              <a:t>Informatick</a:t>
            </a:r>
            <a:r>
              <a:rPr lang="sk-SK" sz="3600" dirty="0"/>
              <a:t>ý bobor</a:t>
            </a:r>
            <a:br>
              <a:rPr lang="sk-SK" sz="3600" dirty="0"/>
            </a:br>
            <a:r>
              <a:rPr lang="en-US" sz="3600" dirty="0"/>
              <a:t>(</a:t>
            </a:r>
            <a:r>
              <a:rPr lang="sk-SK" sz="3600" dirty="0" err="1"/>
              <a:t>iBobor</a:t>
            </a:r>
            <a:r>
              <a:rPr lang="en-US" sz="3600" dirty="0"/>
              <a:t>)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99616"/>
          </a:xfrm>
        </p:spPr>
        <p:txBody>
          <a:bodyPr>
            <a:normAutofit fontScale="92500"/>
          </a:bodyPr>
          <a:lstStyle/>
          <a:p>
            <a:pPr algn="ctr"/>
            <a:r>
              <a:rPr lang="sk-SK" dirty="0"/>
              <a:t>Doc. RNDr. Ľudmila Jašková, PhD. </a:t>
            </a:r>
          </a:p>
          <a:p>
            <a:pPr algn="ctr"/>
            <a:r>
              <a:rPr lang="sk-SK" dirty="0"/>
              <a:t>Fakulta matematiky, fyziky a informatiky Univerzity Komenského, Bratislava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Mgr. Mária Karasová </a:t>
            </a:r>
          </a:p>
          <a:p>
            <a:pPr algn="ctr"/>
            <a:r>
              <a:rPr lang="sk-SK" dirty="0"/>
              <a:t>Spojená škola internátna pre žiakov so zrakovým postihnutím, Bratislava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so zvukom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886200"/>
          </a:xfrm>
        </p:spPr>
        <p:txBody>
          <a:bodyPr>
            <a:normAutofit/>
          </a:bodyPr>
          <a:lstStyle/>
          <a:p>
            <a:r>
              <a:rPr lang="sk-SK" dirty="0"/>
              <a:t>Cieľ</a:t>
            </a:r>
          </a:p>
          <a:p>
            <a:pPr lvl="1"/>
            <a:r>
              <a:rPr lang="sk-SK" sz="2000" dirty="0"/>
              <a:t>Osvojenie zručností potrebných pre tvorivú prácu so zvukom - nahrávanie a prehrávanie zvuku, spájanie zvukov, použiť niektoré efekty na modifikáciu zvukov, práca so stopami </a:t>
            </a:r>
          </a:p>
          <a:p>
            <a:pPr lvl="1"/>
            <a:r>
              <a:rPr lang="sk-SK" sz="2000" dirty="0"/>
              <a:t>osvojenie základnej terminológie</a:t>
            </a:r>
          </a:p>
          <a:p>
            <a:r>
              <a:rPr lang="sk-SK" dirty="0"/>
              <a:t>Obsah</a:t>
            </a:r>
          </a:p>
          <a:p>
            <a:pPr lvl="1"/>
            <a:r>
              <a:rPr lang="sk-SK" sz="2000" dirty="0"/>
              <a:t>30 úloh s návodmi (</a:t>
            </a:r>
            <a:r>
              <a:rPr lang="sk-SK" sz="2000" dirty="0" err="1"/>
              <a:t>Auda</a:t>
            </a:r>
            <a:r>
              <a:rPr lang="sk-SK" sz="2000" dirty="0"/>
              <a:t> City), </a:t>
            </a:r>
          </a:p>
          <a:p>
            <a:pPr lvl="1"/>
            <a:r>
              <a:rPr lang="sk-SK" sz="2000" dirty="0"/>
              <a:t>dátové súbory k úlohám, </a:t>
            </a:r>
          </a:p>
          <a:p>
            <a:pPr lvl="1"/>
            <a:r>
              <a:rPr lang="sk-SK" sz="2000" dirty="0"/>
              <a:t>reliéfne obrázky (prvky prostredia, zvuk ako vlnenie)</a:t>
            </a:r>
          </a:p>
        </p:txBody>
      </p:sp>
      <p:pic>
        <p:nvPicPr>
          <p:cNvPr id="5" name="Obrázok 4" descr="sken_pes_relief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76800"/>
            <a:ext cx="556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B75C7F7-6846-4816-AD3D-A0015F87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Algoritmy a programovanie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886200"/>
          </a:xfrm>
        </p:spPr>
        <p:txBody>
          <a:bodyPr>
            <a:normAutofit/>
          </a:bodyPr>
          <a:lstStyle/>
          <a:p>
            <a:r>
              <a:rPr lang="sk-SK" dirty="0"/>
              <a:t>Cieľ</a:t>
            </a:r>
          </a:p>
          <a:p>
            <a:pPr lvl="1"/>
            <a:r>
              <a:rPr lang="sk-SK" sz="2000" dirty="0"/>
              <a:t>Základné programátorské zručnosti a pojmy</a:t>
            </a:r>
            <a:r>
              <a:rPr lang="en-US" sz="2000" dirty="0"/>
              <a:t> -</a:t>
            </a:r>
            <a:r>
              <a:rPr lang="sk-SK" sz="2000" dirty="0"/>
              <a:t> </a:t>
            </a:r>
            <a:r>
              <a:rPr lang="sk-SK" sz="2000" b="1" dirty="0"/>
              <a:t>príkaz, sekvencia príkazov, cyklus, príkaz vetvenia, podprogram</a:t>
            </a:r>
            <a:endParaRPr lang="sk-SK" sz="2000" dirty="0"/>
          </a:p>
          <a:p>
            <a:r>
              <a:rPr lang="sk-SK" dirty="0"/>
              <a:t>Obsah</a:t>
            </a:r>
          </a:p>
          <a:p>
            <a:pPr lvl="1"/>
            <a:r>
              <a:rPr lang="en-US" sz="2000" dirty="0" err="1"/>
              <a:t>Robotick</a:t>
            </a:r>
            <a:r>
              <a:rPr lang="sk-SK" sz="2000" dirty="0"/>
              <a:t>é</a:t>
            </a:r>
            <a:r>
              <a:rPr lang="en-US" sz="2000" dirty="0"/>
              <a:t> </a:t>
            </a:r>
            <a:r>
              <a:rPr lang="en-US" sz="2000" dirty="0" err="1"/>
              <a:t>hra</a:t>
            </a:r>
            <a:r>
              <a:rPr lang="sk-SK" sz="2000" dirty="0" err="1"/>
              <a:t>čky</a:t>
            </a:r>
            <a:endParaRPr lang="sk-SK" sz="2000" dirty="0"/>
          </a:p>
          <a:p>
            <a:pPr lvl="1"/>
            <a:r>
              <a:rPr lang="sk-SK" sz="2000" dirty="0"/>
              <a:t>Úlohy zo súťaže </a:t>
            </a:r>
            <a:r>
              <a:rPr lang="sk-SK" sz="2000" dirty="0" err="1"/>
              <a:t>iBobor</a:t>
            </a:r>
            <a:endParaRPr lang="sk-SK" sz="2000" dirty="0"/>
          </a:p>
          <a:p>
            <a:pPr lvl="1"/>
            <a:r>
              <a:rPr lang="sk-SK" sz="2000" dirty="0"/>
              <a:t>Programovanie zvukov </a:t>
            </a:r>
          </a:p>
          <a:p>
            <a:pPr lvl="2"/>
            <a:r>
              <a:rPr lang="sk-SK" sz="1600" dirty="0"/>
              <a:t>Textový jazyk Alan </a:t>
            </a:r>
          </a:p>
          <a:p>
            <a:pPr lvl="2"/>
            <a:r>
              <a:rPr lang="sk-SK" sz="1600" dirty="0"/>
              <a:t>Fyzický jazyk </a:t>
            </a:r>
            <a:r>
              <a:rPr lang="sk-SK" sz="1600" dirty="0" err="1"/>
              <a:t>Torino</a:t>
            </a:r>
            <a:endParaRPr lang="sk-SK" sz="1600" dirty="0"/>
          </a:p>
        </p:txBody>
      </p:sp>
      <p:sp>
        <p:nvSpPr>
          <p:cNvPr id="7" name="BlokTextu 6"/>
          <p:cNvSpPr txBox="1"/>
          <p:nvPr/>
        </p:nvSpPr>
        <p:spPr>
          <a:xfrm>
            <a:off x="4572000" y="2651349"/>
            <a:ext cx="43733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hangingPunct="0"/>
            <a:r>
              <a:rPr lang="sk-SK" sz="1400" b="1" dirty="0">
                <a:latin typeface="Courier New" pitchFamily="49" charset="0"/>
                <a:cs typeface="Courier New" pitchFamily="49" charset="0"/>
              </a:rPr>
              <a:t>Povedz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Ktoré zviera vydáva tento zvuk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?)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sk-SK" sz="1400" b="1" dirty="0">
                <a:latin typeface="Courier New" pitchFamily="49" charset="0"/>
                <a:cs typeface="Courier New" pitchFamily="49" charset="0"/>
              </a:rPr>
              <a:t>Opakuj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3 </a:t>
            </a:r>
            <a:r>
              <a:rPr lang="sk-SK" sz="1400" b="1" dirty="0">
                <a:latin typeface="Courier New" pitchFamily="49" charset="0"/>
                <a:cs typeface="Courier New" pitchFamily="49" charset="0"/>
              </a:rPr>
              <a:t>krát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k-SK" sz="1400" b="1" dirty="0">
                <a:latin typeface="Courier New" pitchFamily="49" charset="0"/>
                <a:cs typeface="Courier New" pitchFamily="49" charset="0"/>
              </a:rPr>
              <a:t>Zahraj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pes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sk-SK" sz="1400" b="1" dirty="0">
                <a:latin typeface="Courier New" pitchFamily="49" charset="0"/>
                <a:cs typeface="Courier New" pitchFamily="49" charset="0"/>
              </a:rPr>
              <a:t>Koniec Opakovania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sk-SK" sz="1400" b="1" dirty="0">
                <a:latin typeface="Courier New" pitchFamily="49" charset="0"/>
                <a:cs typeface="Courier New" pitchFamily="49" charset="0"/>
              </a:rPr>
              <a:t>Otázka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Je to pes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?) </a:t>
            </a:r>
            <a:r>
              <a:rPr lang="sk-SK" sz="1400" b="1" dirty="0">
                <a:latin typeface="Courier New" pitchFamily="49" charset="0"/>
                <a:cs typeface="Courier New" pitchFamily="49" charset="0"/>
              </a:rPr>
              <a:t>Odpoveď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sk-SK" sz="1400" b="1" dirty="0">
                <a:latin typeface="Courier New" pitchFamily="49" charset="0"/>
                <a:cs typeface="Courier New" pitchFamily="49" charset="0"/>
              </a:rPr>
              <a:t>Áno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k-SK" sz="1400" b="1" dirty="0">
                <a:latin typeface="Courier New" pitchFamily="49" charset="0"/>
                <a:cs typeface="Courier New" pitchFamily="49" charset="0"/>
              </a:rPr>
              <a:t>Povedz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Výborne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!)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sk-SK" sz="1400" b="1" dirty="0">
                <a:latin typeface="Courier New" pitchFamily="49" charset="0"/>
                <a:cs typeface="Courier New" pitchFamily="49" charset="0"/>
              </a:rPr>
              <a:t>Inak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pPr hangingPunct="0"/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k-SK" sz="1400" b="1" dirty="0">
                <a:latin typeface="Courier New" pitchFamily="49" charset="0"/>
                <a:cs typeface="Courier New" pitchFamily="49" charset="0"/>
              </a:rPr>
              <a:t>Povedz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sk-SK" sz="1400" dirty="0" err="1">
                <a:latin typeface="Courier New" pitchFamily="49" charset="0"/>
                <a:cs typeface="Courier New" pitchFamily="49" charset="0"/>
              </a:rPr>
              <a:t>esprávne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 je to pes!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400" b="1" dirty="0">
                <a:latin typeface="Courier New" pitchFamily="49" charset="0"/>
                <a:cs typeface="Courier New" pitchFamily="49" charset="0"/>
              </a:rPr>
              <a:t>Koniec Otázky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Obrázok 7" descr="Obrázok ilustuje zapojené moduly pre pieseň Prší prší, ktorú vytvoril žiak D">
            <a:extLst>
              <a:ext uri="{FF2B5EF4-FFF2-40B4-BE49-F238E27FC236}">
                <a16:creationId xmlns:a16="http://schemas.microsoft.com/office/drawing/2014/main" id="{1E5EE6E3-4F62-492F-B6F3-BAA56347A5C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31397"/>
            <a:ext cx="3829050" cy="178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7497ECF-CD3E-4904-A31C-64FAAD7508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2" y="4804960"/>
            <a:ext cx="3435254" cy="1872884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BA64833-1853-471D-8C92-B905710B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s matematickým textom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257800"/>
          </a:xfrm>
        </p:spPr>
        <p:txBody>
          <a:bodyPr>
            <a:normAutofit/>
          </a:bodyPr>
          <a:lstStyle/>
          <a:p>
            <a:r>
              <a:rPr lang="sk-SK" dirty="0"/>
              <a:t>Cieľ</a:t>
            </a:r>
          </a:p>
          <a:p>
            <a:pPr lvl="1"/>
            <a:r>
              <a:rPr lang="sk-SK" sz="2000" dirty="0"/>
              <a:t>Poskytnúť praktické návody na efektívne používanie matematického editora </a:t>
            </a:r>
            <a:r>
              <a:rPr lang="sk-SK" sz="2000" dirty="0" err="1"/>
              <a:t>Lambda</a:t>
            </a:r>
            <a:r>
              <a:rPr lang="sk-SK" sz="2000" dirty="0"/>
              <a:t> pri vyučovaní matematiky</a:t>
            </a:r>
          </a:p>
          <a:p>
            <a:r>
              <a:rPr lang="sk-SK" dirty="0"/>
              <a:t>Obsah</a:t>
            </a:r>
          </a:p>
          <a:p>
            <a:pPr lvl="1"/>
            <a:r>
              <a:rPr lang="sk-SK" sz="2000" dirty="0"/>
              <a:t>Oboznámiť sa s pracovným prostredím editora</a:t>
            </a:r>
          </a:p>
          <a:p>
            <a:pPr lvl="1"/>
            <a:r>
              <a:rPr lang="sk-SK" sz="2000" dirty="0"/>
              <a:t>Vytvoriť potrebné návyky pri používaní pomocných nástrojov editora</a:t>
            </a:r>
          </a:p>
          <a:p>
            <a:pPr lvl="1"/>
            <a:r>
              <a:rPr lang="sk-SK" sz="2000" dirty="0"/>
              <a:t>Vkladať matematický zápis</a:t>
            </a:r>
          </a:p>
          <a:p>
            <a:pPr lvl="1"/>
            <a:r>
              <a:rPr lang="sk-SK" sz="2000" dirty="0"/>
              <a:t>Grafické zobrazenie</a:t>
            </a:r>
          </a:p>
        </p:txBody>
      </p:sp>
      <p:pic>
        <p:nvPicPr>
          <p:cNvPr id="4" name="Obrázok 3" descr="lambda-ukaz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436FDA-CE58-4A34-8A2E-36D4AF20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s internetom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257800"/>
          </a:xfrm>
        </p:spPr>
        <p:txBody>
          <a:bodyPr>
            <a:normAutofit/>
          </a:bodyPr>
          <a:lstStyle/>
          <a:p>
            <a:r>
              <a:rPr lang="sk-SK" dirty="0"/>
              <a:t>Cieľ</a:t>
            </a:r>
          </a:p>
          <a:p>
            <a:pPr lvl="1"/>
            <a:r>
              <a:rPr lang="sk-SK" sz="2000" dirty="0"/>
              <a:t>Bezpečné a etické používanie nástrojov na </a:t>
            </a:r>
            <a:r>
              <a:rPr lang="sk-SK" sz="2000" b="1" dirty="0"/>
              <a:t>interaktívnu a neinteraktívnu komunikáciu</a:t>
            </a:r>
            <a:r>
              <a:rPr lang="sk-SK" sz="2000" dirty="0"/>
              <a:t> cez internet</a:t>
            </a:r>
          </a:p>
          <a:p>
            <a:pPr lvl="1"/>
            <a:r>
              <a:rPr lang="sk-SK" sz="2000" dirty="0"/>
              <a:t>Vedieť vyhľadať informácie potrebné pre osobný život, štúdium a prácu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Obsah</a:t>
            </a:r>
          </a:p>
          <a:p>
            <a:pPr lvl="1"/>
            <a:r>
              <a:rPr lang="sk-SK" sz="2000" dirty="0"/>
              <a:t>Práca s e-mailovým klientom</a:t>
            </a:r>
          </a:p>
          <a:p>
            <a:pPr lvl="1"/>
            <a:r>
              <a:rPr lang="sk-SK" sz="2000" dirty="0"/>
              <a:t>Webová stránka </a:t>
            </a:r>
          </a:p>
          <a:p>
            <a:pPr lvl="2"/>
            <a:r>
              <a:rPr lang="sk-SK" sz="1600" dirty="0"/>
              <a:t>Prezeranie webových stránok (</a:t>
            </a:r>
            <a:r>
              <a:rPr lang="sk-SK" sz="1600" dirty="0">
                <a:hlinkClick r:id="rId2"/>
              </a:rPr>
              <a:t>cvičný web</a:t>
            </a:r>
            <a:r>
              <a:rPr lang="sk-SK" sz="1600" dirty="0"/>
              <a:t>, </a:t>
            </a:r>
            <a:r>
              <a:rPr lang="sk-SK" sz="1600" dirty="0" err="1"/>
              <a:t>Wikipedia</a:t>
            </a:r>
            <a:r>
              <a:rPr lang="sk-SK" sz="1600" dirty="0"/>
              <a:t>, </a:t>
            </a:r>
            <a:r>
              <a:rPr lang="sk-SK" sz="1600" dirty="0" err="1"/>
              <a:t>YouTube</a:t>
            </a:r>
            <a:r>
              <a:rPr lang="sk-SK" sz="1600" dirty="0"/>
              <a:t>, </a:t>
            </a:r>
            <a:r>
              <a:rPr lang="sk-SK" sz="1600" dirty="0" err="1"/>
              <a:t>Ulozto</a:t>
            </a:r>
            <a:r>
              <a:rPr lang="sk-SK" sz="1600" dirty="0"/>
              <a:t>)</a:t>
            </a:r>
          </a:p>
          <a:p>
            <a:pPr lvl="2"/>
            <a:r>
              <a:rPr lang="sk-SK" sz="1600" dirty="0"/>
              <a:t>Vyhľadávanie informácií (text, zvuk, obrázky)</a:t>
            </a:r>
          </a:p>
          <a:p>
            <a:pPr lvl="2"/>
            <a:r>
              <a:rPr lang="sk-SK" sz="1600" dirty="0"/>
              <a:t>Google prekladač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AEFE314-D5B1-4CC4-9FE9-A060DECBE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3124200"/>
            <a:ext cx="3321231" cy="2257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1DDA57F-A702-4EE5-9F59-9252D4D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iBobor</a:t>
            </a:r>
            <a:r>
              <a:rPr lang="sk-SK" dirty="0"/>
              <a:t> pre nevidiacich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39F0B-9FA2-4249-B601-3C125DD5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sk-SK" dirty="0" err="1"/>
              <a:t>úťaž</a:t>
            </a:r>
            <a:r>
              <a:rPr lang="sk-SK" dirty="0"/>
              <a:t> </a:t>
            </a:r>
            <a:r>
              <a:rPr lang="sk-SK" dirty="0" err="1"/>
              <a:t>iBobor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E6B244-9F40-41FF-A86A-472D3B46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</a:t>
            </a:r>
            <a:r>
              <a:rPr lang="sk-SK" dirty="0"/>
              <a:t>í</a:t>
            </a:r>
            <a:r>
              <a:rPr lang="en-US" dirty="0" err="1"/>
              <a:t>nos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edukačný potenciál (podnietiť záujem o informatiku)</a:t>
            </a:r>
          </a:p>
          <a:p>
            <a:pPr lvl="1"/>
            <a:r>
              <a:rPr lang="sk-SK" dirty="0"/>
              <a:t>edukačný výskum (obťažnosť úloh, úspešnosť žiakov)</a:t>
            </a:r>
          </a:p>
          <a:p>
            <a:endParaRPr lang="sk-SK" dirty="0"/>
          </a:p>
          <a:p>
            <a:r>
              <a:rPr lang="sk-SK" dirty="0"/>
              <a:t>Zapojilo sa už viac ako 40 krajín</a:t>
            </a:r>
          </a:p>
          <a:p>
            <a:endParaRPr lang="sk-SK" dirty="0"/>
          </a:p>
          <a:p>
            <a:r>
              <a:rPr lang="sk-SK" dirty="0"/>
              <a:t>Na Slovensku od roku 2009 (v roku 2018 súťažilo 77 982 žiakov zo 979 škôl)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7AE0C22-6605-4FBC-A28E-69F2BF2F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392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Problematické objekty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>
                <a:latin typeface="+mj-lt"/>
                <a:sym typeface="Source Sans Pro"/>
              </a:rPr>
              <a:t>Dôležité informácie v obrázkoch</a:t>
            </a:r>
          </a:p>
          <a:p>
            <a:r>
              <a:rPr lang="sk-SK" altLang="sk-SK" dirty="0">
                <a:latin typeface="+mj-lt"/>
                <a:sym typeface="Source Sans Pro"/>
              </a:rPr>
              <a:t>Odvolávanie sa na farby</a:t>
            </a:r>
          </a:p>
          <a:p>
            <a:r>
              <a:rPr lang="sk-SK" altLang="sk-SK" dirty="0">
                <a:latin typeface="+mj-lt"/>
                <a:sym typeface="Source Sans Pro"/>
              </a:rPr>
              <a:t>Nesprávne poradie informácií v tabuľkách</a:t>
            </a:r>
          </a:p>
          <a:p>
            <a:r>
              <a:rPr lang="sk-SK" altLang="sk-SK" dirty="0">
                <a:latin typeface="+mj-lt"/>
                <a:sym typeface="Source Sans Pro"/>
              </a:rPr>
              <a:t>Nutnosť pamätania dlhých postupností položiek</a:t>
            </a:r>
          </a:p>
          <a:p>
            <a:r>
              <a:rPr lang="sk-SK" altLang="sk-SK" dirty="0">
                <a:latin typeface="+mj-lt"/>
                <a:sym typeface="Source Sans Pro"/>
              </a:rPr>
              <a:t>Nutnosť práce s myšou pri interaktívnych úlohách</a:t>
            </a:r>
          </a:p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86ECBE-A7D2-4A4A-A5DA-33C89B35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Prispôsobenia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viac času (9 úloh namiesto 15 úloh / 45 min.)</a:t>
            </a:r>
          </a:p>
          <a:p>
            <a:r>
              <a:rPr lang="sk-SK" dirty="0"/>
              <a:t>obrázky obsahujúce relevantné informácie nahradíme textom</a:t>
            </a:r>
          </a:p>
          <a:p>
            <a:r>
              <a:rPr lang="sk-SK" dirty="0"/>
              <a:t>nepoužívame referencie na farby</a:t>
            </a:r>
          </a:p>
          <a:p>
            <a:r>
              <a:rPr lang="sk-SK" dirty="0"/>
              <a:t>informácie v tabuľkách radíme lineárne</a:t>
            </a:r>
          </a:p>
          <a:p>
            <a:r>
              <a:rPr lang="sk-SK" dirty="0"/>
              <a:t>tabuľky nahradíme zoznamom alebo textom v inom formáte</a:t>
            </a:r>
          </a:p>
          <a:p>
            <a:r>
              <a:rPr lang="sk-SK" dirty="0"/>
              <a:t>nepoužívame interaktívne prvky</a:t>
            </a:r>
          </a:p>
          <a:p>
            <a:r>
              <a:rPr lang="sk-SK" dirty="0"/>
              <a:t>kratšie postupnosti objektov alebo prvkov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84E7214-8E30-4027-BC29-89A3A958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kateg</a:t>
            </a:r>
            <a:r>
              <a:rPr lang="sk-SK" dirty="0" err="1"/>
              <a:t>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/>
              <a:t>Druhý stupeň ZŠ a príma až kvarta</a:t>
            </a:r>
          </a:p>
          <a:p>
            <a:pPr lvl="1"/>
            <a:r>
              <a:rPr lang="sk-SK" dirty="0"/>
              <a:t>Šiesty rok</a:t>
            </a:r>
          </a:p>
          <a:p>
            <a:pPr lvl="1"/>
            <a:r>
              <a:rPr lang="sk-SK" dirty="0"/>
              <a:t>Formát </a:t>
            </a:r>
            <a:r>
              <a:rPr lang="sk-SK" dirty="0" err="1"/>
              <a:t>wordovského</a:t>
            </a:r>
            <a:r>
              <a:rPr lang="sk-SK" dirty="0"/>
              <a:t> dokumentu 2013-2017</a:t>
            </a:r>
          </a:p>
          <a:p>
            <a:pPr lvl="1"/>
            <a:r>
              <a:rPr lang="sk-SK" dirty="0"/>
              <a:t>Prvýkrát online 2018</a:t>
            </a:r>
          </a:p>
          <a:p>
            <a:r>
              <a:rPr lang="sk-SK" b="1" dirty="0"/>
              <a:t>Štvorročné gymnázium alebo kvinta až oktáva</a:t>
            </a:r>
          </a:p>
          <a:p>
            <a:pPr lvl="1"/>
            <a:r>
              <a:rPr lang="sk-SK" dirty="0"/>
              <a:t>Tretí rok</a:t>
            </a:r>
          </a:p>
          <a:p>
            <a:pPr lvl="1"/>
            <a:r>
              <a:rPr lang="sk-SK" dirty="0"/>
              <a:t>Formát </a:t>
            </a:r>
            <a:r>
              <a:rPr lang="sk-SK" dirty="0" err="1"/>
              <a:t>wordovského</a:t>
            </a:r>
            <a:r>
              <a:rPr lang="sk-SK" dirty="0"/>
              <a:t> dokumentu 2016</a:t>
            </a:r>
          </a:p>
          <a:p>
            <a:pPr lvl="1"/>
            <a:r>
              <a:rPr lang="sk-SK" dirty="0"/>
              <a:t>Prvýkrát online 2017</a:t>
            </a:r>
          </a:p>
          <a:p>
            <a:pPr lvl="1"/>
            <a:r>
              <a:rPr lang="sk-SK" dirty="0"/>
              <a:t>V roku 2017 na piatich školách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835120E-591E-491F-92E3-DB0BF0E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10600" cy="1252728"/>
          </a:xfrm>
        </p:spPr>
        <p:txBody>
          <a:bodyPr/>
          <a:lstStyle/>
          <a:p>
            <a:r>
              <a:rPr lang="sk-SK" dirty="0"/>
              <a:t>P</a:t>
            </a:r>
            <a:r>
              <a:rPr lang="en-US" dirty="0" err="1"/>
              <a:t>risp</a:t>
            </a:r>
            <a:r>
              <a:rPr lang="sk-SK" dirty="0"/>
              <a:t>ô</a:t>
            </a:r>
            <a:r>
              <a:rPr lang="en-US" dirty="0" err="1"/>
              <a:t>sobenia</a:t>
            </a:r>
            <a:r>
              <a:rPr lang="sk-SK" dirty="0"/>
              <a:t> úloh – ZŠ 2017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06766"/>
              </p:ext>
            </p:extLst>
          </p:nvPr>
        </p:nvGraphicFramePr>
        <p:xfrm>
          <a:off x="152400" y="1600200"/>
          <a:ext cx="853440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2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r>
                        <a:rPr lang="sk-SK" dirty="0"/>
                        <a:t>Úloha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Obr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Menej </a:t>
                      </a:r>
                    </a:p>
                    <a:p>
                      <a:pPr algn="ctr"/>
                      <a:r>
                        <a:rPr lang="sk-SK" dirty="0"/>
                        <a:t>prvkov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Správne</a:t>
                      </a:r>
                      <a:r>
                        <a:rPr lang="sk-SK" baseline="0" noProof="0" dirty="0"/>
                        <a:t> odpovede</a:t>
                      </a:r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Náhrdelník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F</a:t>
                      </a:r>
                      <a:r>
                        <a:rPr lang="en-GB" dirty="0"/>
                        <a:t>arby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Bo</a:t>
                      </a:r>
                      <a:r>
                        <a:rPr lang="en-US" dirty="0"/>
                        <a:t>-</a:t>
                      </a:r>
                      <a:r>
                        <a:rPr lang="sk-SK" dirty="0"/>
                        <a:t>24</a:t>
                      </a:r>
                      <a:r>
                        <a:rPr lang="en-US" dirty="0"/>
                        <a:t>%</a:t>
                      </a:r>
                      <a:r>
                        <a:rPr lang="sk-SK" dirty="0"/>
                        <a:t> </a:t>
                      </a:r>
                      <a:r>
                        <a:rPr lang="en-US" dirty="0"/>
                        <a:t>&gt;  N-14%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Piráti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</a:t>
                      </a:r>
                      <a:r>
                        <a:rPr lang="sk-SK" dirty="0"/>
                        <a:t>aktívna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D</a:t>
                      </a:r>
                      <a:r>
                        <a:rPr lang="en-US" dirty="0"/>
                        <a:t>-</a:t>
                      </a:r>
                      <a:r>
                        <a:rPr lang="sk-SK" dirty="0"/>
                        <a:t>41</a:t>
                      </a:r>
                      <a:r>
                        <a:rPr lang="en-US" dirty="0"/>
                        <a:t>% &gt;  N-</a:t>
                      </a:r>
                      <a:r>
                        <a:rPr lang="sk-SK" dirty="0"/>
                        <a:t>27</a:t>
                      </a:r>
                      <a:r>
                        <a:rPr lang="en-US" dirty="0"/>
                        <a:t>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Správa na </a:t>
                      </a:r>
                      <a:r>
                        <a:rPr lang="sk-SK" dirty="0" err="1"/>
                        <a:t>ePriatelia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  <a:r>
                        <a:rPr lang="sk-SK" dirty="0"/>
                        <a:t>á</a:t>
                      </a:r>
                      <a:r>
                        <a:rPr lang="sk-SK" baseline="0" dirty="0"/>
                        <a:t> otázka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B</a:t>
                      </a:r>
                      <a:r>
                        <a:rPr lang="en-US" dirty="0"/>
                        <a:t>-</a:t>
                      </a:r>
                      <a:r>
                        <a:rPr lang="sk-SK" dirty="0"/>
                        <a:t>7</a:t>
                      </a:r>
                      <a:r>
                        <a:rPr lang="en-US" dirty="0"/>
                        <a:t>8% &gt;  N-</a:t>
                      </a:r>
                      <a:r>
                        <a:rPr lang="sk-SK" dirty="0"/>
                        <a:t>59</a:t>
                      </a:r>
                      <a:r>
                        <a:rPr lang="en-US" dirty="0"/>
                        <a:t>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Búdky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Iný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D</a:t>
                      </a:r>
                      <a:r>
                        <a:rPr lang="en-US" dirty="0"/>
                        <a:t>-</a:t>
                      </a:r>
                      <a:r>
                        <a:rPr lang="sk-SK" dirty="0"/>
                        <a:t>88</a:t>
                      </a:r>
                      <a:r>
                        <a:rPr lang="en-US" dirty="0"/>
                        <a:t>% &gt;  N-</a:t>
                      </a:r>
                      <a:r>
                        <a:rPr lang="sk-SK" dirty="0"/>
                        <a:t>73</a:t>
                      </a:r>
                      <a:r>
                        <a:rPr lang="en-US" dirty="0"/>
                        <a:t>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Výmeny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Iný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D-70%,</a:t>
                      </a:r>
                      <a:r>
                        <a:rPr lang="sk-SK" baseline="0" dirty="0"/>
                        <a:t> B-62%</a:t>
                      </a:r>
                      <a:r>
                        <a:rPr lang="en-GB" baseline="0" dirty="0"/>
                        <a:t> &gt; </a:t>
                      </a:r>
                      <a:r>
                        <a:rPr lang="en-US" dirty="0"/>
                        <a:t>N-</a:t>
                      </a:r>
                      <a:r>
                        <a:rPr lang="sk-SK" dirty="0"/>
                        <a:t>27</a:t>
                      </a:r>
                      <a:r>
                        <a:rPr lang="en-US" dirty="0"/>
                        <a:t>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Úprava</a:t>
                      </a:r>
                      <a:r>
                        <a:rPr lang="sk-SK" baseline="0" dirty="0"/>
                        <a:t> textu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Interaktívna</a:t>
                      </a:r>
                    </a:p>
                    <a:p>
                      <a:pPr algn="ctr"/>
                      <a:r>
                        <a:rPr lang="sk-SK" dirty="0"/>
                        <a:t>Iná</a:t>
                      </a:r>
                      <a:r>
                        <a:rPr lang="sk-SK" baseline="0" dirty="0"/>
                        <a:t> otázka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/>
                        <a:t>Bo</a:t>
                      </a:r>
                      <a:r>
                        <a:rPr lang="en-US" b="0" dirty="0"/>
                        <a:t>-</a:t>
                      </a:r>
                      <a:r>
                        <a:rPr lang="sk-SK" b="0" dirty="0"/>
                        <a:t>86</a:t>
                      </a:r>
                      <a:r>
                        <a:rPr lang="en-US" b="0" dirty="0"/>
                        <a:t>% &gt;  N-</a:t>
                      </a:r>
                      <a:r>
                        <a:rPr lang="sk-SK" b="0" dirty="0"/>
                        <a:t>27</a:t>
                      </a:r>
                      <a:r>
                        <a:rPr lang="en-US" b="0" dirty="0"/>
                        <a:t>%</a:t>
                      </a:r>
                      <a:endParaRPr lang="sk-SK" b="0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Vezmi</a:t>
                      </a:r>
                      <a:r>
                        <a:rPr lang="sk-SK" baseline="0" dirty="0"/>
                        <a:t> srdiečko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Iná otázka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Bo</a:t>
                      </a:r>
                      <a:r>
                        <a:rPr lang="en-US" b="1" dirty="0"/>
                        <a:t>-3</a:t>
                      </a:r>
                      <a:r>
                        <a:rPr lang="sk-SK" b="1" dirty="0"/>
                        <a:t>8</a:t>
                      </a:r>
                      <a:r>
                        <a:rPr lang="en-US" b="1" dirty="0"/>
                        <a:t>% &lt;  N-5</a:t>
                      </a:r>
                      <a:r>
                        <a:rPr lang="sk-SK" b="1" dirty="0"/>
                        <a:t>5</a:t>
                      </a:r>
                      <a:r>
                        <a:rPr lang="en-US" b="1" dirty="0"/>
                        <a:t>%</a:t>
                      </a:r>
                      <a:endParaRPr lang="sk-SK" b="1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Vzdialenos</a:t>
                      </a:r>
                      <a:r>
                        <a:rPr lang="sk-SK" baseline="0" dirty="0"/>
                        <a:t>ť slov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K-59</a:t>
                      </a:r>
                      <a:r>
                        <a:rPr lang="en-US" dirty="0"/>
                        <a:t>% &gt;  N-</a:t>
                      </a:r>
                      <a:r>
                        <a:rPr lang="sk-SK" dirty="0"/>
                        <a:t>41</a:t>
                      </a:r>
                      <a:r>
                        <a:rPr lang="en-US" dirty="0"/>
                        <a:t>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Zlomená</a:t>
                      </a:r>
                      <a:r>
                        <a:rPr lang="sk-SK" baseline="0" dirty="0"/>
                        <a:t> ruka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Iná otázka</a:t>
                      </a:r>
                    </a:p>
                    <a:p>
                      <a:pPr algn="ctr"/>
                      <a:r>
                        <a:rPr lang="sk-SK" dirty="0"/>
                        <a:t>Interaktívna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Bo-7</a:t>
                      </a:r>
                      <a:r>
                        <a:rPr lang="sk-SK" b="0" dirty="0"/>
                        <a:t>7</a:t>
                      </a:r>
                      <a:r>
                        <a:rPr lang="en-US" b="0" dirty="0"/>
                        <a:t>% &gt;  N-</a:t>
                      </a:r>
                      <a:r>
                        <a:rPr lang="sk-SK" b="0" dirty="0"/>
                        <a:t>3</a:t>
                      </a:r>
                      <a:r>
                        <a:rPr lang="en-US" b="0" dirty="0"/>
                        <a:t>%</a:t>
                      </a:r>
                      <a:endParaRPr lang="sk-SK" b="0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19EF488-A4DB-4E75-9298-C70EA3A7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40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dozviete?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dirty="0" err="1"/>
              <a:t>Nie</a:t>
            </a:r>
            <a:r>
              <a:rPr lang="sk-SK" dirty="0"/>
              <a:t>čo o nás</a:t>
            </a:r>
          </a:p>
          <a:p>
            <a:endParaRPr lang="sk-SK" dirty="0"/>
          </a:p>
          <a:p>
            <a:r>
              <a:rPr lang="sk-SK" dirty="0"/>
              <a:t>Informatika na Slovensku</a:t>
            </a:r>
          </a:p>
          <a:p>
            <a:endParaRPr lang="sk-SK" dirty="0"/>
          </a:p>
          <a:p>
            <a:r>
              <a:rPr lang="sk-SK" dirty="0"/>
              <a:t>Učebné materiály pre nevidiacich</a:t>
            </a:r>
          </a:p>
          <a:p>
            <a:endParaRPr lang="sk-SK" dirty="0"/>
          </a:p>
          <a:p>
            <a:r>
              <a:rPr lang="sk-SK" dirty="0"/>
              <a:t>Programovacie prostredia pre nevidiacich</a:t>
            </a:r>
          </a:p>
          <a:p>
            <a:endParaRPr lang="sk-SK" dirty="0"/>
          </a:p>
          <a:p>
            <a:r>
              <a:rPr lang="sk-SK" dirty="0"/>
              <a:t>Súťaž </a:t>
            </a:r>
            <a:r>
              <a:rPr lang="sk-SK" dirty="0" err="1"/>
              <a:t>iBobor</a:t>
            </a:r>
            <a:r>
              <a:rPr lang="sk-SK" dirty="0"/>
              <a:t> pre nevidiacich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2826A0E-51D1-4638-8C38-7BCA8393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en-US" dirty="0" err="1"/>
              <a:t>risp</a:t>
            </a:r>
            <a:r>
              <a:rPr lang="sk-SK" dirty="0"/>
              <a:t>ô</a:t>
            </a:r>
            <a:r>
              <a:rPr lang="en-US" dirty="0" err="1"/>
              <a:t>sobenia</a:t>
            </a:r>
            <a:r>
              <a:rPr lang="sk-SK" dirty="0"/>
              <a:t> úloh – SŠ 2017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81001" y="1534160"/>
          <a:ext cx="8305798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Úloha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Obť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Obr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Tab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Menej </a:t>
                      </a:r>
                    </a:p>
                    <a:p>
                      <a:pPr algn="ctr"/>
                      <a:r>
                        <a:rPr lang="sk-SK" dirty="0"/>
                        <a:t>prvkov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Spr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Mince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J-53%</a:t>
                      </a:r>
                      <a:r>
                        <a:rPr lang="sk-SK" dirty="0"/>
                        <a:t> </a:t>
                      </a:r>
                      <a:r>
                        <a:rPr lang="en-US" dirty="0"/>
                        <a:t>&gt;  N-40%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Raňajky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J-86% </a:t>
                      </a:r>
                      <a:r>
                        <a:rPr lang="en-US" dirty="0">
                          <a:sym typeface="Symbol"/>
                        </a:rPr>
                        <a:t></a:t>
                      </a:r>
                      <a:r>
                        <a:rPr lang="en-US" dirty="0"/>
                        <a:t>  N-80%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Korčuliari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Poradie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J-58% &gt;  N-40%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Šifrovací stroj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L-S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Iný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J-90% &gt;  N-50%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Práčka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sk-SK" dirty="0"/>
                        <a:t>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N-10%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Kód slova Bobor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</a:t>
                      </a:r>
                      <a:r>
                        <a:rPr lang="sk-SK" dirty="0"/>
                        <a:t>ý</a:t>
                      </a:r>
                      <a:r>
                        <a:rPr lang="sk-SK" baseline="0" dirty="0"/>
                        <a:t> text</a:t>
                      </a:r>
                    </a:p>
                    <a:p>
                      <a:pPr algn="ctr"/>
                      <a:r>
                        <a:rPr lang="sk-SK" baseline="0" dirty="0"/>
                        <a:t>Výber </a:t>
                      </a:r>
                      <a:r>
                        <a:rPr lang="sk-SK" baseline="0" dirty="0" err="1"/>
                        <a:t>odp</a:t>
                      </a:r>
                      <a:r>
                        <a:rPr lang="sk-SK" baseline="0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J-13% &lt;  N-40%</a:t>
                      </a:r>
                      <a:endParaRPr lang="sk-SK" b="1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Sťahovanie súborov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J-30% &lt;  N-50%</a:t>
                      </a:r>
                      <a:endParaRPr lang="sk-SK" b="1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Chutné brvná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S-Ť</a:t>
                      </a:r>
                      <a:r>
                        <a:rPr lang="sk-SK" baseline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J-49% &gt;  N-20%</a:t>
                      </a:r>
                      <a:endParaRPr lang="sk-SK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Stretnutie v parku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Iný tvar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J-46% &lt;  N-60%</a:t>
                      </a:r>
                      <a:endParaRPr lang="sk-SK" b="1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0AB53C3-5BA6-4CAB-B134-C4F4F893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čísla snímky 1">
            <a:extLst>
              <a:ext uri="{FF2B5EF4-FFF2-40B4-BE49-F238E27FC236}">
                <a16:creationId xmlns:a16="http://schemas.microsoft.com/office/drawing/2014/main" id="{614C87DC-E9F4-4D1E-BDAE-7F733E1A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157422E-A0E2-4869-B99C-60B19A3DF84B}" type="slidenum">
              <a:rPr lang="cs-CZ" altLang="sk-SK" sz="12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pPr/>
              <a:t>21</a:t>
            </a:fld>
            <a:r>
              <a:rPr lang="cs-CZ" altLang="sk-SK" sz="12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/20</a:t>
            </a:r>
          </a:p>
          <a:p>
            <a:endParaRPr lang="cs-CZ" altLang="sk-SK" sz="1200">
              <a:solidFill>
                <a:srgbClr val="D38F28"/>
              </a:solidFill>
              <a:latin typeface="Source Sans Pro" panose="020B0503030403020204" pitchFamily="34" charset="0"/>
              <a:cs typeface="Source Sans Pro" panose="020B0503030403020204" pitchFamily="34" charset="0"/>
              <a:sym typeface="Source Sans Pro" panose="020B0503030403020204" pitchFamily="34" charset="0"/>
            </a:endParaRPr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1084042F-319E-4CBC-9DF8-4C61B8B17B9F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060575"/>
          <a:ext cx="7921625" cy="3051175"/>
        </p:xfrm>
        <a:graphic>
          <a:graphicData uri="http://schemas.openxmlformats.org/drawingml/2006/table">
            <a:tbl>
              <a:tblPr/>
              <a:tblGrid>
                <a:gridCol w="480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ea typeface="Calibri"/>
                          <a:cs typeface="Times New Roman"/>
                        </a:rPr>
                        <a:t>Intaktn</a:t>
                      </a:r>
                      <a:r>
                        <a:rPr lang="sk-SK" sz="1400" b="1" dirty="0">
                          <a:latin typeface="+mj-lt"/>
                          <a:ea typeface="Calibri"/>
                          <a:cs typeface="Times New Roman"/>
                        </a:rPr>
                        <a:t>í</a:t>
                      </a:r>
                      <a:r>
                        <a:rPr lang="sk-SK" sz="1400" b="1" baseline="0" dirty="0">
                          <a:latin typeface="+mj-lt"/>
                          <a:ea typeface="Calibri"/>
                          <a:cs typeface="Times New Roman"/>
                        </a:rPr>
                        <a:t> žiaci</a:t>
                      </a:r>
                      <a:endParaRPr lang="sk-SK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+mn-lt"/>
                          <a:ea typeface="Calibri"/>
                          <a:cs typeface="Times New Roman"/>
                        </a:rPr>
                        <a:t>Nevidiaci žiaci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Chlapec má na dverách do izby obrázky týchto zvierat:</a:t>
                      </a:r>
                      <a:endParaRPr lang="en-US" sz="1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sk-SK" sz="1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Jeleň, Opica, Žaba, Krt, Ovca</a:t>
                      </a:r>
                      <a:endParaRPr lang="en-US" sz="1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b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Vieš, že je v nich zašifrované jeho meno.</a:t>
                      </a:r>
                      <a:b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Ako sa volá?</a:t>
                      </a:r>
                    </a:p>
                    <a:p>
                      <a:pPr lvl="0"/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A. </a:t>
                      </a: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Janko</a:t>
                      </a:r>
                    </a:p>
                    <a:p>
                      <a:pPr lvl="0"/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B. </a:t>
                      </a: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Jožko</a:t>
                      </a:r>
                    </a:p>
                    <a:p>
                      <a:pPr lvl="0"/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C. </a:t>
                      </a: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Tomáš</a:t>
                      </a:r>
                    </a:p>
                    <a:p>
                      <a:pPr lvl="0"/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D. </a:t>
                      </a:r>
                      <a:r>
                        <a:rPr lang="sk-SK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Ondro</a:t>
                      </a:r>
                      <a:endParaRPr lang="sk-SK" sz="1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Calibri"/>
                          <a:cs typeface="Times New Roman"/>
                        </a:rPr>
                        <a:t>Odpoveď: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27" name="Picture 5">
            <a:extLst>
              <a:ext uri="{FF2B5EF4-FFF2-40B4-BE49-F238E27FC236}">
                <a16:creationId xmlns:a16="http://schemas.microsoft.com/office/drawing/2014/main" id="{A329D65E-ADF8-47E8-965D-95A2E1E3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44545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343A6D-BE59-49F4-A3BF-28C5460EB76D}"/>
              </a:ext>
            </a:extLst>
          </p:cNvPr>
          <p:cNvSpPr txBox="1">
            <a:spLocks/>
          </p:cNvSpPr>
          <p:nvPr/>
        </p:nvSpPr>
        <p:spPr>
          <a:xfrm>
            <a:off x="457200" y="106681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dirty="0"/>
              <a:t>Obrázok nahradený textom </a:t>
            </a:r>
          </a:p>
          <a:p>
            <a:r>
              <a:rPr lang="sk-SK" dirty="0"/>
              <a:t>Úloha </a:t>
            </a:r>
            <a:r>
              <a:rPr lang="en-US" dirty="0" err="1"/>
              <a:t>Menovka</a:t>
            </a:r>
            <a:endParaRPr lang="sk-SK" dirty="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Obrázok + farby </a:t>
            </a:r>
            <a:br>
              <a:rPr lang="sk-SK" dirty="0"/>
            </a:br>
            <a:r>
              <a:rPr lang="sk-SK" dirty="0"/>
              <a:t>Úloha Náhrdelník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1ED224-AF7E-4824-92A8-1BA9A7BC3E80}"/>
              </a:ext>
            </a:extLst>
          </p:cNvPr>
          <p:cNvSpPr txBox="1"/>
          <p:nvPr/>
        </p:nvSpPr>
        <p:spPr>
          <a:xfrm>
            <a:off x="47364" y="1961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</a:t>
            </a:r>
            <a:endParaRPr lang="sk-SK" sz="6600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74422"/>
              </p:ext>
            </p:extLst>
          </p:nvPr>
        </p:nvGraphicFramePr>
        <p:xfrm>
          <a:off x="3766145" y="5161825"/>
          <a:ext cx="41910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Bobríci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Nevidiaci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Neriešili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84">
                <a:tc>
                  <a:txBody>
                    <a:bodyPr/>
                    <a:lstStyle/>
                    <a:p>
                      <a:r>
                        <a:rPr lang="sk-SK" dirty="0"/>
                        <a:t>Nesprávne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727165"/>
            <a:ext cx="376263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Vežička</a:t>
            </a:r>
            <a:endParaRPr kumimoji="0" lang="sk-SK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Danka stavia vežičku z farebných krúžkov.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Krúžky ukladá v poradí: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1. červený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2. zelený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3. modrý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Toto opakuje a prestane, keď už nemá krúžok potrebnej farby.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 obrázku vidieť, ako Danka začala stavať vežičku a aké krúžky ešte má.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áz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" y="3952150"/>
            <a:ext cx="1783567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4947" y="4406164"/>
            <a:ext cx="2882520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zh-CN" sz="1100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zh-CN" sz="1100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Koľko krúžkov bude mať jej veža?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A) 10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B) 13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C) 8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D) 9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42503" y="1727165"/>
            <a:ext cx="376263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Náhrdelník</a:t>
            </a:r>
            <a:endParaRPr kumimoji="0" lang="sk-SK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Danka si skladá svoj náhrdelník z korálikov rôznych tvarov. Koráliky navlieka v takomto poradí: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Guľôčka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Srdiečko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Kocka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Toto opakuje dovtedy, kým má korálik potrebného tvaru. Danka má na stole 3 srdiečka, 5 guľôčok a 5 kociek. Z koľkých korálikov bude zložený jej náhrdelník?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A: 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B: 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C: 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D: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7D9560-852F-4D14-A733-495CE8CC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96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Obrázok + iný text </a:t>
            </a:r>
            <a:br>
              <a:rPr lang="sk-SK" dirty="0"/>
            </a:br>
            <a:r>
              <a:rPr lang="sk-SK" dirty="0"/>
              <a:t>Úloha Výmeny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1ED224-AF7E-4824-92A8-1BA9A7BC3E80}"/>
              </a:ext>
            </a:extLst>
          </p:cNvPr>
          <p:cNvSpPr txBox="1"/>
          <p:nvPr/>
        </p:nvSpPr>
        <p:spPr>
          <a:xfrm>
            <a:off x="47364" y="1961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</a:t>
            </a:r>
            <a:endParaRPr lang="sk-SK" sz="6600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95069"/>
              </p:ext>
            </p:extLst>
          </p:nvPr>
        </p:nvGraphicFramePr>
        <p:xfrm>
          <a:off x="457200" y="4666203"/>
          <a:ext cx="4191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5494829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Drobci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Benjamíni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Nevidiaci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Neriešili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157" y="1451703"/>
            <a:ext cx="49816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Droid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Vymeniť miesta si môžu iba také psy, ktoré stoja vedľa seba.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Vyskúšaj si to!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áz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7" y="2374410"/>
            <a:ext cx="3879643" cy="6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5157" y="2716020"/>
            <a:ext cx="487024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jaVu Sans"/>
                <a:ea typeface="Droid Sans"/>
                <a:cs typeface="Lohit Hindi"/>
              </a:rPr>
            </a:br>
            <a:endParaRPr kumimoji="0" lang="sk-SK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Najmenej koľko výmen je potrebných, aby 3 </a:t>
            </a:r>
            <a:r>
              <a:rPr kumimoji="0" lang="sk-SK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veľké psy stáli vedľa seba</a:t>
            </a: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A) 5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B) 6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C) 7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D) 8</a:t>
            </a:r>
            <a:endParaRPr kumimoji="0" lang="sk-SK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216842" y="1828800"/>
            <a:ext cx="4033396" cy="318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Na dvore stoja zvieratká usporiadané v jednom rade takto: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pes mačka myš pes mačka mačka pes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Iba zvieratká, ktoré stoja vedľa seba si môžu vymeniť miesto. Najmenej koľko výmen je potrebných, aby všetci psi stáli tesne vedľa seba?</a:t>
            </a:r>
          </a:p>
          <a:p>
            <a:pPr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A: 3</a:t>
            </a:r>
          </a:p>
          <a:p>
            <a:pPr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B: 4</a:t>
            </a:r>
          </a:p>
          <a:p>
            <a:pPr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C: 5</a:t>
            </a:r>
          </a:p>
          <a:p>
            <a:pPr>
              <a:spcAft>
                <a:spcPts val="800"/>
              </a:spcAft>
            </a:pPr>
            <a:r>
              <a:rPr lang="sk-SK" sz="14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D: 6</a:t>
            </a:r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04D09BCA-4D51-4D6C-B1A7-2366EE2D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40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Menej prvkov + obrázok + </a:t>
            </a:r>
            <a:br>
              <a:rPr lang="sk-SK" dirty="0"/>
            </a:br>
            <a:r>
              <a:rPr lang="sk-SK" dirty="0"/>
              <a:t>iná otázka – Úloha Zlomená ruka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1ED224-AF7E-4824-92A8-1BA9A7BC3E80}"/>
              </a:ext>
            </a:extLst>
          </p:cNvPr>
          <p:cNvSpPr txBox="1"/>
          <p:nvPr/>
        </p:nvSpPr>
        <p:spPr>
          <a:xfrm>
            <a:off x="47364" y="1961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6600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13765"/>
              </p:ext>
            </p:extLst>
          </p:nvPr>
        </p:nvGraphicFramePr>
        <p:xfrm>
          <a:off x="190500" y="5612537"/>
          <a:ext cx="35433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621"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/>
                        <a:t>Bobríci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Nevidiaci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r>
                        <a:rPr lang="sk-SK" sz="1400" dirty="0"/>
                        <a:t>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r>
                        <a:rPr lang="sk-SK" sz="1400" dirty="0"/>
                        <a:t>Neriešili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r>
                        <a:rPr lang="sk-SK" sz="1400" dirty="0"/>
                        <a:t>Nesprávne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152400" y="16498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k-SK" kern="150" dirty="0">
                <a:latin typeface="Liberation Sans"/>
                <a:ea typeface="SimSun" panose="02010600030101010101" pitchFamily="2" charset="-122"/>
                <a:cs typeface="Mangal"/>
              </a:rPr>
              <a:t>Bobor Dávid má zlomenú ruku, a preto môže zobrať vždy len jednu vetvičku.</a:t>
            </a:r>
          </a:p>
          <a:p>
            <a:pPr>
              <a:spcAft>
                <a:spcPts val="0"/>
              </a:spcAft>
            </a:pPr>
            <a:r>
              <a:rPr lang="sk-SK" kern="150" dirty="0">
                <a:latin typeface="Liberation Sans"/>
                <a:ea typeface="SimSun" panose="02010600030101010101" pitchFamily="2" charset="-122"/>
                <a:cs typeface="Mangal"/>
              </a:rPr>
              <a:t>Pomôž mu zoradiť vetvičky tak, že najbližšie k nemu bude vetvička so 6 lístkami, vedľa nej taká, čo má 5 lístkov, atď.</a:t>
            </a:r>
          </a:p>
          <a:p>
            <a:pPr>
              <a:spcAft>
                <a:spcPts val="0"/>
              </a:spcAft>
            </a:pPr>
            <a:r>
              <a:rPr lang="sk-SK" kern="150" dirty="0">
                <a:latin typeface="Liberation Sans"/>
                <a:ea typeface="SimSun" panose="02010600030101010101" pitchFamily="2" charset="-122"/>
                <a:cs typeface="Mangal"/>
              </a:rPr>
              <a:t>Vetvičku môžeš položiť aj na pomocné miesto vedľa Dávida.</a:t>
            </a:r>
          </a:p>
        </p:txBody>
      </p:sp>
      <p:pic>
        <p:nvPicPr>
          <p:cNvPr id="8" name="Obrázok1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04800" y="3958174"/>
            <a:ext cx="3657600" cy="1299626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419600" y="1524000"/>
            <a:ext cx="4572000" cy="54911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Bobor David chce utriediť vetvičky, ktoré sú zoradené v rade vedľa neho tak, že najbližšie k Davidovi je vetvička so 4 lístkami a najďalej je vetvička s 3 lístkami. Nasledujúca postupnosť čísel reprezentuje zoradenie vetvičiek:</a:t>
            </a:r>
            <a:endParaRPr lang="sk-SK" sz="14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4 2 1 5 3</a:t>
            </a:r>
            <a:endParaRPr lang="sk-SK" sz="14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Pomôž Davidovi zoradiť vetvičky podľa počtu lístkov tak, že najbližšie k nemu bude vetvička s 5 lístkami, vedľa nej so 4 lístkami, atď. a najďalej bude vetvička s jedným lístkom. David má zlomenú ruku, takže môže vždy presunúť len jednu vetvičku buď na pomocné miesto, ktoré si pripravil mimo radu alebo na uvoľnené miesto v rade vetvičiek.</a:t>
            </a:r>
            <a:endParaRPr lang="sk-SK" sz="14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Aký je minimálny počet presunov, ktoré musí David spraviť?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A: 4</a:t>
            </a:r>
            <a:endParaRPr lang="sk-SK" sz="14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B: 5</a:t>
            </a:r>
            <a:endParaRPr lang="sk-SK" sz="14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C: 6</a:t>
            </a:r>
            <a:endParaRPr lang="sk-SK" sz="14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D: 7</a:t>
            </a:r>
            <a:endParaRPr lang="sk-SK" sz="14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815FD-7F28-4D50-89C4-CD29B138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96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49ABB-A5B1-4B68-B746-7A32297C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sk-SK" b="1" dirty="0">
                <a:solidFill>
                  <a:schemeClr val="bg2">
                    <a:lumMod val="10000"/>
                  </a:schemeClr>
                </a:solidFill>
              </a:rPr>
              <a:t>Aktivity bez počítača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795" name="Zástupný symbol obsahu 2">
            <a:extLst>
              <a:ext uri="{FF2B5EF4-FFF2-40B4-BE49-F238E27FC236}">
                <a16:creationId xmlns:a16="http://schemas.microsoft.com/office/drawing/2014/main" id="{71466058-65BF-487B-ACF4-1FC9423E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862138"/>
            <a:ext cx="7289800" cy="4459287"/>
          </a:xfrm>
        </p:spPr>
        <p:txBody>
          <a:bodyPr rtlCol="0">
            <a:normAutofit/>
          </a:bodyPr>
          <a:lstStyle/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sk-SK" altLang="sk-SK" sz="2400" dirty="0"/>
              <a:t>Transformácia vybraných úloh súťaže iBobor do hmatovej podoby</a:t>
            </a:r>
          </a:p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sk-SK" altLang="sk-SK" sz="2400" dirty="0"/>
              <a:t>Hmatové pomôcky</a:t>
            </a:r>
          </a:p>
          <a:p>
            <a:pPr marL="265176" lvl="1" indent="-137157" defTabSz="914377" eaLnBrk="1" fontAlgn="auto" hangingPunct="1">
              <a:defRPr/>
            </a:pPr>
            <a:r>
              <a:rPr lang="sk-SK" altLang="sk-SK" sz="1800" dirty="0"/>
              <a:t>Drevené kocky</a:t>
            </a:r>
          </a:p>
          <a:p>
            <a:pPr marL="265176" lvl="1" indent="-137157" defTabSz="914377" eaLnBrk="1" fontAlgn="auto" hangingPunct="1">
              <a:defRPr/>
            </a:pPr>
            <a:r>
              <a:rPr lang="sk-SK" altLang="sk-SK" sz="1800" dirty="0"/>
              <a:t>Plastové kocky s označením v Braillovom písme</a:t>
            </a:r>
          </a:p>
          <a:p>
            <a:pPr marL="265176" lvl="1" indent="-137157" defTabSz="914377" eaLnBrk="1" fontAlgn="auto" hangingPunct="1">
              <a:defRPr/>
            </a:pPr>
            <a:r>
              <a:rPr lang="sk-SK" altLang="sk-SK" sz="1800" dirty="0"/>
              <a:t>Koráliky na navliekanie</a:t>
            </a:r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dirty="0"/>
          </a:p>
          <a:p>
            <a:pPr marL="457200" lvl="1" indent="0" defTabSz="914377" eaLnBrk="1" fontAlgn="auto" hangingPunct="1">
              <a:buFontTx/>
              <a:buNone/>
              <a:defRPr/>
            </a:pPr>
            <a:endParaRPr lang="sk-SK" altLang="sk-SK" sz="1800" dirty="0"/>
          </a:p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endParaRPr lang="sk-SK" altLang="sk-SK" dirty="0"/>
          </a:p>
        </p:txBody>
      </p:sp>
      <p:pic>
        <p:nvPicPr>
          <p:cNvPr id="33796" name="Obrázok 6">
            <a:extLst>
              <a:ext uri="{FF2B5EF4-FFF2-40B4-BE49-F238E27FC236}">
                <a16:creationId xmlns:a16="http://schemas.microsoft.com/office/drawing/2014/main" id="{A07168C9-C783-4FD3-9491-0C0EC3A9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935288"/>
            <a:ext cx="2106613" cy="315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ázok 7">
            <a:extLst>
              <a:ext uri="{FF2B5EF4-FFF2-40B4-BE49-F238E27FC236}">
                <a16:creationId xmlns:a16="http://schemas.microsoft.com/office/drawing/2014/main" id="{2E8A469D-9727-48F0-9C6E-A1C20685EE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121150"/>
            <a:ext cx="2279650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 descr="Na obrázku je ukážka navlečeného náhrdelníka.">
            <a:extLst>
              <a:ext uri="{FF2B5EF4-FFF2-40B4-BE49-F238E27FC236}">
                <a16:creationId xmlns:a16="http://schemas.microsoft.com/office/drawing/2014/main" id="{C082E009-2337-4B20-8A62-85E5139E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764" t="36522" r="1776" b="21791"/>
          <a:stretch>
            <a:fillRect/>
          </a:stretch>
        </p:blipFill>
        <p:spPr bwMode="auto">
          <a:xfrm>
            <a:off x="698500" y="4090988"/>
            <a:ext cx="2390775" cy="1550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EB0902-458E-4BA6-9495-B57D1989A0A3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/>
              <a:t>Hmatov</a:t>
            </a:r>
            <a:r>
              <a:rPr lang="sk-SK" dirty="0"/>
              <a:t>á podoba úloh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36D0993-C954-4B36-A690-594FDBF4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63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20A74-2084-42F7-B261-B338C157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sk-SK" b="1" dirty="0">
                <a:solidFill>
                  <a:schemeClr val="bg2">
                    <a:lumMod val="10000"/>
                  </a:schemeClr>
                </a:solidFill>
              </a:rPr>
              <a:t>Aktivity bez počítača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059" name="Zástupný symbol obsahu 2">
            <a:extLst>
              <a:ext uri="{FF2B5EF4-FFF2-40B4-BE49-F238E27FC236}">
                <a16:creationId xmlns:a16="http://schemas.microsoft.com/office/drawing/2014/main" id="{B4BD02B8-21CF-4489-AC17-3CA078B5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916113"/>
            <a:ext cx="8623300" cy="5789612"/>
          </a:xfrm>
        </p:spPr>
        <p:txBody>
          <a:bodyPr/>
          <a:lstStyle/>
          <a:p>
            <a:pPr eaLnBrk="1" hangingPunct="1"/>
            <a:r>
              <a:rPr lang="sk-SK" altLang="sk-SK" sz="2800" dirty="0"/>
              <a:t>Využitie hmatových pomôcok sa ukázalo ako veľmi vhodné (konkrétne objekty)</a:t>
            </a:r>
          </a:p>
          <a:p>
            <a:pPr eaLnBrk="1" hangingPunct="1"/>
            <a:r>
              <a:rPr lang="sk-SK" altLang="sk-SK" sz="2800" dirty="0"/>
              <a:t>Nevidiaci žiaci nevedia pri riešení úlohy s cyklom dôsledne krokovať riešenie len s využitím textového editora, ktorý majú k dispozícii na zápis poznámok</a:t>
            </a:r>
          </a:p>
          <a:p>
            <a:pPr lvl="1" eaLnBrk="1" hangingPunct="1"/>
            <a:r>
              <a:rPr lang="sk-SK" altLang="sk-SK" sz="2400" dirty="0"/>
              <a:t>Hmatové pomôcky ako vhodný doplnok k riešeniu</a:t>
            </a:r>
          </a:p>
          <a:p>
            <a:pPr eaLnBrk="1" hangingPunct="1"/>
            <a:r>
              <a:rPr lang="sk-SK" altLang="sk-SK" sz="2800" dirty="0"/>
              <a:t>Žiaci museli opakovane vykonávať postupnosť krokov, počítať (koráliky, výmeny, presuny) a kontrolovať splnenie podmienky, čo je príliš veľa úkonov → ľahšie v skupine</a:t>
            </a:r>
          </a:p>
          <a:p>
            <a:pPr eaLnBrk="1" hangingPunct="1"/>
            <a:endParaRPr lang="sk-SK" altLang="sk-SK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B99954-67B8-4991-B8F8-45EF8900CF9C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dirty="0"/>
              <a:t>Význam h</a:t>
            </a:r>
            <a:r>
              <a:rPr lang="en-US" dirty="0" err="1"/>
              <a:t>matov</a:t>
            </a:r>
            <a:r>
              <a:rPr lang="sk-SK" dirty="0" err="1"/>
              <a:t>ých</a:t>
            </a:r>
            <a:r>
              <a:rPr lang="sk-SK" dirty="0"/>
              <a:t> aktivít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4DA5776-38B5-41D3-A1EB-8F0C325A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Bez </a:t>
            </a:r>
            <a:r>
              <a:rPr lang="en-US" dirty="0" err="1"/>
              <a:t>zmeny</a:t>
            </a:r>
            <a:r>
              <a:rPr lang="en-US" dirty="0"/>
              <a:t> –</a:t>
            </a:r>
            <a:r>
              <a:rPr lang="sk-SK" dirty="0"/>
              <a:t> Úloha Raňajky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1ED224-AF7E-4824-92A8-1BA9A7BC3E80}"/>
              </a:ext>
            </a:extLst>
          </p:cNvPr>
          <p:cNvSpPr txBox="1"/>
          <p:nvPr/>
        </p:nvSpPr>
        <p:spPr>
          <a:xfrm>
            <a:off x="47364" y="1961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</a:t>
            </a:r>
            <a:endParaRPr lang="sk-SK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5789488" cy="447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267200" y="4648200"/>
          <a:ext cx="4191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Juniori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Nevidiaci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Neriešili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E21F12-8A23-42EF-8C89-5B0CC2C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729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666875"/>
            <a:ext cx="76390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Obr</a:t>
            </a:r>
            <a:r>
              <a:rPr lang="sk-SK" dirty="0"/>
              <a:t>á</a:t>
            </a:r>
            <a:r>
              <a:rPr lang="en-US" dirty="0" err="1"/>
              <a:t>zok</a:t>
            </a:r>
            <a:r>
              <a:rPr lang="en-US" dirty="0"/>
              <a:t> </a:t>
            </a:r>
            <a:br>
              <a:rPr lang="sk-SK" dirty="0"/>
            </a:br>
            <a:r>
              <a:rPr lang="sk-SK" dirty="0"/>
              <a:t>Úloha Sťahovanie súborov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1ED224-AF7E-4824-92A8-1BA9A7BC3E80}"/>
              </a:ext>
            </a:extLst>
          </p:cNvPr>
          <p:cNvSpPr txBox="1"/>
          <p:nvPr/>
        </p:nvSpPr>
        <p:spPr>
          <a:xfrm>
            <a:off x="47364" y="1961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</a:t>
            </a:r>
            <a:endParaRPr lang="sk-SK" sz="6600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114800" y="4953000"/>
          <a:ext cx="4191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Juniori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Nevidiaci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Neriešili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Nesprávne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5486400" y="2590800"/>
            <a:ext cx="297180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Súbor 1: Zostáva 1 minúta</a:t>
            </a:r>
          </a:p>
          <a:p>
            <a:r>
              <a:rPr lang="sk-SK" sz="1600" dirty="0"/>
              <a:t>Súbor 2: Zostáva 10 minút</a:t>
            </a:r>
          </a:p>
          <a:p>
            <a:r>
              <a:rPr lang="sk-SK" sz="1600" dirty="0"/>
              <a:t>Súbor 3: Zostávajú 4 minúty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A9A296B-12F2-41CC-B6E5-26AD1F4E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72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Obrázok, iný tvar, menej prvkov Úloha Stretnutie v parku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4040188" cy="715355"/>
          </a:xfrm>
        </p:spPr>
        <p:txBody>
          <a:bodyPr/>
          <a:lstStyle/>
          <a:p>
            <a:pPr algn="ctr"/>
            <a:r>
              <a:rPr lang="sk-SK" dirty="0"/>
              <a:t>Juniori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40188" cy="3951288"/>
          </a:xfrm>
        </p:spPr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sk-SK" dirty="0"/>
              <a:t>Budova nového kina má osem stien a každá z nich má inú farbu. </a:t>
            </a:r>
            <a:br>
              <a:rPr lang="sk-SK" dirty="0"/>
            </a:br>
            <a:r>
              <a:rPr lang="sk-SK" dirty="0"/>
              <a:t>Štyri kamarátky sa dohodli, že sa zídu pri tejto budove. Žiaľ, každá z nich prišla na iné miesto.</a:t>
            </a:r>
          </a:p>
          <a:p>
            <a:pPr marL="0">
              <a:buNone/>
            </a:pPr>
            <a:endParaRPr lang="sk-SK" dirty="0"/>
          </a:p>
          <a:p>
            <a:pPr marL="0">
              <a:buNone/>
            </a:pPr>
            <a:endParaRPr lang="sk-SK" dirty="0"/>
          </a:p>
          <a:p>
            <a:pPr marL="0">
              <a:buNone/>
            </a:pPr>
            <a:endParaRPr lang="sk-SK" dirty="0"/>
          </a:p>
          <a:p>
            <a:pPr marL="0">
              <a:buNone/>
            </a:pPr>
            <a:endParaRPr lang="sk-SK" dirty="0"/>
          </a:p>
          <a:p>
            <a:pPr marL="0">
              <a:buNone/>
            </a:pPr>
            <a:br>
              <a:rPr lang="sk-SK" dirty="0"/>
            </a:br>
            <a:br>
              <a:rPr lang="sk-SK" dirty="0"/>
            </a:br>
            <a:r>
              <a:rPr lang="sk-SK" dirty="0"/>
              <a:t>Anna, Beáta a Cilka prišli na miesta označené krúžkami. Danka prišla na miesto označené krížikom. Dievčatá si zavolali, aby popísali svoju polohu.</a:t>
            </a:r>
            <a:br>
              <a:rPr lang="sk-SK" dirty="0"/>
            </a:br>
            <a:r>
              <a:rPr lang="sk-SK" dirty="0"/>
              <a:t>Anna povedala, že vidí tyrkysovú, fialovú a žltú stenu.</a:t>
            </a:r>
            <a:br>
              <a:rPr lang="sk-SK" dirty="0"/>
            </a:br>
            <a:r>
              <a:rPr lang="sk-SK" dirty="0"/>
              <a:t>Beáta povedala, že vidí červenú, modrú a fialovú stenu.</a:t>
            </a:r>
            <a:br>
              <a:rPr lang="sk-SK" dirty="0"/>
            </a:br>
            <a:r>
              <a:rPr lang="sk-SK" dirty="0"/>
              <a:t>Cilka povedala, že vidí zelenú, červenú a oranžovú stenu.</a:t>
            </a:r>
            <a:br>
              <a:rPr lang="sk-SK" dirty="0"/>
            </a:br>
            <a:r>
              <a:rPr lang="sk-SK" dirty="0"/>
              <a:t>Poradie, v akom dievčatá farby vymenovali nie je dôležité.</a:t>
            </a:r>
          </a:p>
          <a:p>
            <a:pPr marL="0">
              <a:buNone/>
            </a:pPr>
            <a:br>
              <a:rPr lang="sk-SK" dirty="0"/>
            </a:br>
            <a:r>
              <a:rPr lang="sk-SK" dirty="0"/>
              <a:t>Čo povedala Danka? </a:t>
            </a:r>
          </a:p>
          <a:p>
            <a:pPr marL="633222" indent="-514350">
              <a:buClr>
                <a:srgbClr val="002060"/>
              </a:buClr>
              <a:buFont typeface="+mj-lt"/>
              <a:buAutoNum type="alphaUcPeriod"/>
            </a:pPr>
            <a:r>
              <a:rPr lang="sk-SK" dirty="0"/>
              <a:t>Vidím oranžovú, ružovú a tyrkysovú stenu.</a:t>
            </a:r>
          </a:p>
          <a:p>
            <a:pPr marL="633222" indent="-514350">
              <a:buClr>
                <a:srgbClr val="002060"/>
              </a:buClr>
              <a:buFont typeface="+mj-lt"/>
              <a:buAutoNum type="alphaUcPeriod"/>
            </a:pPr>
            <a:r>
              <a:rPr lang="sk-SK" dirty="0"/>
              <a:t>Vidím oranžovú, zelenú a tyrkysovú stenu.</a:t>
            </a:r>
          </a:p>
          <a:p>
            <a:pPr marL="633222" indent="-514350">
              <a:buClr>
                <a:srgbClr val="002060"/>
              </a:buClr>
              <a:buFont typeface="+mj-lt"/>
              <a:buAutoNum type="alphaUcPeriod"/>
            </a:pPr>
            <a:r>
              <a:rPr lang="sk-SK" dirty="0"/>
              <a:t>Vidím žltú, ružovú a tyrkysovú stenu.</a:t>
            </a:r>
          </a:p>
          <a:p>
            <a:pPr marL="633222" indent="-514350">
              <a:buClr>
                <a:srgbClr val="002060"/>
              </a:buClr>
              <a:buFont typeface="+mj-lt"/>
              <a:buAutoNum type="alphaUcPeriod"/>
            </a:pPr>
            <a:r>
              <a:rPr lang="sk-SK" dirty="0"/>
              <a:t>Vidím oranžovú, ružovú a zelenú stenu.</a:t>
            </a:r>
          </a:p>
          <a:p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041775" cy="715355"/>
          </a:xfrm>
        </p:spPr>
        <p:txBody>
          <a:bodyPr/>
          <a:lstStyle/>
          <a:p>
            <a:pPr algn="ctr"/>
            <a:r>
              <a:rPr lang="sk-SK" dirty="0"/>
              <a:t>nevidiaci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041775" cy="3951288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dirty="0"/>
              <a:t>Budova nového kina má 4 steny, pričom každá z nich je olemovaná iným druhom stromov.  </a:t>
            </a:r>
          </a:p>
          <a:p>
            <a:pPr marL="0">
              <a:buNone/>
            </a:pPr>
            <a:r>
              <a:rPr lang="sk-SK" dirty="0"/>
              <a:t>Štyri priateľky – Anna, Beáta, Cilka a Danka – sa dohodli, že sa zídu na rohu kina. Žiaľ, každá z nich prišla k inému rohu. Dievčatá si však zavolali, aby charakterizovali svoju polohu podľa stromov, ktoré sú vedľa nich.</a:t>
            </a:r>
          </a:p>
          <a:p>
            <a:pPr marL="0">
              <a:buNone/>
            </a:pPr>
            <a:r>
              <a:rPr lang="sk-SK" dirty="0"/>
              <a:t>Anna povedala, že stojí pri lipe a smreku.</a:t>
            </a:r>
          </a:p>
          <a:p>
            <a:pPr marL="0">
              <a:buNone/>
            </a:pPr>
            <a:r>
              <a:rPr lang="sk-SK" dirty="0"/>
              <a:t> Beáta povedala, že stojí pri smreku a jabloni.</a:t>
            </a:r>
          </a:p>
          <a:p>
            <a:pPr marL="0">
              <a:buNone/>
            </a:pPr>
            <a:r>
              <a:rPr lang="sk-SK" dirty="0"/>
              <a:t> Cilka povedala, že stojí pri breze a jabloni.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b="1" dirty="0"/>
              <a:t>Čo povedala Danka?</a:t>
            </a:r>
          </a:p>
          <a:p>
            <a:pPr>
              <a:buNone/>
            </a:pPr>
            <a:endParaRPr lang="sk-SK" dirty="0"/>
          </a:p>
          <a:p>
            <a:pPr marL="633222" lvl="0" indent="-514350">
              <a:buClr>
                <a:srgbClr val="0070C0"/>
              </a:buClr>
              <a:buFont typeface="+mj-lt"/>
              <a:buAutoNum type="alphaUcPeriod"/>
            </a:pPr>
            <a:r>
              <a:rPr lang="sk-SK" dirty="0"/>
              <a:t>Stojím pri breze a lipe.</a:t>
            </a:r>
          </a:p>
          <a:p>
            <a:pPr marL="633222" lvl="0" indent="-514350">
              <a:buClr>
                <a:srgbClr val="0070C0"/>
              </a:buClr>
              <a:buFont typeface="+mj-lt"/>
              <a:buAutoNum type="alphaUcPeriod"/>
            </a:pPr>
            <a:r>
              <a:rPr lang="sk-SK" dirty="0"/>
              <a:t>Stojím pri lipe a jabloni.</a:t>
            </a:r>
          </a:p>
          <a:p>
            <a:pPr marL="633222" lvl="0" indent="-514350">
              <a:buClr>
                <a:srgbClr val="0070C0"/>
              </a:buClr>
              <a:buFont typeface="+mj-lt"/>
              <a:buAutoNum type="alphaUcPeriod"/>
            </a:pPr>
            <a:r>
              <a:rPr lang="sk-SK" dirty="0"/>
              <a:t>Stojím pri breze a smreku.</a:t>
            </a:r>
          </a:p>
          <a:p>
            <a:pPr marL="633222" lvl="0" indent="-514350">
              <a:buClr>
                <a:srgbClr val="0070C0"/>
              </a:buClr>
              <a:buFont typeface="+mj-lt"/>
              <a:buAutoNum type="alphaUcPeriod"/>
            </a:pPr>
            <a:r>
              <a:rPr lang="sk-SK" dirty="0"/>
              <a:t>Stojím pri smreku a ten druhý strom neviem ako sa volá.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http://edi.fmph.uniba.sk/ibobor/sutaz/images/17/2017-JP-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12138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4038600" y="5257800"/>
          <a:ext cx="3352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638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Juniori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Nevidiaci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47">
                <a:tc>
                  <a:txBody>
                    <a:bodyPr/>
                    <a:lstStyle/>
                    <a:p>
                      <a:r>
                        <a:rPr lang="sk-SK" dirty="0"/>
                        <a:t>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47">
                <a:tc>
                  <a:txBody>
                    <a:bodyPr/>
                    <a:lstStyle/>
                    <a:p>
                      <a:r>
                        <a:rPr lang="sk-SK" dirty="0"/>
                        <a:t>Neriešili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47">
                <a:tc>
                  <a:txBody>
                    <a:bodyPr/>
                    <a:lstStyle/>
                    <a:p>
                      <a:r>
                        <a:rPr lang="sk-SK" dirty="0"/>
                        <a:t>Nesprávne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Zástupný objekt pre číslo snímky 11">
            <a:extLst>
              <a:ext uri="{FF2B5EF4-FFF2-40B4-BE49-F238E27FC236}">
                <a16:creationId xmlns:a16="http://schemas.microsoft.com/office/drawing/2014/main" id="{90D0D0C6-32DE-4A9E-BC7D-D1EAABF1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943600" cy="1143000"/>
          </a:xfrm>
        </p:spPr>
        <p:txBody>
          <a:bodyPr>
            <a:normAutofit/>
          </a:bodyPr>
          <a:lstStyle/>
          <a:p>
            <a:r>
              <a:rPr lang="sk-SK" b="1" noProof="0" dirty="0"/>
              <a:t> Niečo o nás</a:t>
            </a:r>
            <a:endParaRPr lang="en-US" b="1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6172200" cy="4191000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/>
              <a:t>Fakulta matematiky, fyziky a informatiky Univerzity Komenského </a:t>
            </a:r>
          </a:p>
          <a:p>
            <a:pPr lvl="1"/>
            <a:r>
              <a:rPr lang="sk-SK" noProof="0" dirty="0">
                <a:latin typeface="+mj-lt"/>
              </a:rPr>
              <a:t>Oddelenie didaktiky informatiky</a:t>
            </a:r>
            <a:endParaRPr lang="en-US" noProof="0" dirty="0">
              <a:latin typeface="+mj-lt"/>
            </a:endParaRPr>
          </a:p>
          <a:p>
            <a:pPr lvl="1"/>
            <a:r>
              <a:rPr lang="sk-SK" noProof="0" dirty="0">
                <a:latin typeface="+mj-lt"/>
              </a:rPr>
              <a:t>Príprava budúcich učiteľov informatiky</a:t>
            </a:r>
            <a:endParaRPr lang="en-US" noProof="0" dirty="0">
              <a:latin typeface="+mj-lt"/>
            </a:endParaRPr>
          </a:p>
          <a:p>
            <a:pPr lvl="1"/>
            <a:endParaRPr lang="en-US" noProof="0" dirty="0">
              <a:latin typeface="+mj-lt"/>
            </a:endParaRPr>
          </a:p>
          <a:p>
            <a:pPr lvl="1"/>
            <a:endParaRPr lang="en-US" noProof="0" dirty="0"/>
          </a:p>
          <a:p>
            <a:r>
              <a:rPr lang="sk-SK" b="1" dirty="0"/>
              <a:t>Spojená škola internátna pre žiakov so zrakovým postihnutím</a:t>
            </a:r>
            <a:endParaRPr lang="en-US" b="1" noProof="0" dirty="0">
              <a:latin typeface="+mj-lt"/>
            </a:endParaRPr>
          </a:p>
          <a:p>
            <a:pPr lvl="1"/>
            <a:r>
              <a:rPr lang="sk-SK" noProof="0" dirty="0">
                <a:latin typeface="+mj-lt"/>
              </a:rPr>
              <a:t>Učiteľka informatiky</a:t>
            </a:r>
            <a:endParaRPr lang="en-US" noProof="0" dirty="0">
              <a:latin typeface="+mj-lt"/>
            </a:endParaRPr>
          </a:p>
          <a:p>
            <a:pPr lvl="2"/>
            <a:r>
              <a:rPr lang="sk-SK" noProof="0" dirty="0">
                <a:latin typeface="+mj-lt"/>
              </a:rPr>
              <a:t>Nevidiaci</a:t>
            </a:r>
            <a:r>
              <a:rPr lang="en-US" noProof="0" dirty="0">
                <a:latin typeface="+mj-lt"/>
              </a:rPr>
              <a:t>, </a:t>
            </a:r>
            <a:endParaRPr lang="sk-SK" noProof="0" dirty="0">
              <a:latin typeface="+mj-lt"/>
            </a:endParaRPr>
          </a:p>
          <a:p>
            <a:pPr lvl="2"/>
            <a:r>
              <a:rPr lang="sk-SK" noProof="0" dirty="0">
                <a:latin typeface="+mj-lt"/>
              </a:rPr>
              <a:t>Slabozrakí</a:t>
            </a:r>
            <a:r>
              <a:rPr lang="en-US" noProof="0" dirty="0">
                <a:latin typeface="+mj-lt"/>
              </a:rPr>
              <a:t> </a:t>
            </a:r>
            <a:r>
              <a:rPr lang="sk-SK" noProof="0" dirty="0">
                <a:latin typeface="+mj-lt"/>
              </a:rPr>
              <a:t>a </a:t>
            </a:r>
            <a:r>
              <a:rPr lang="en-US" noProof="0" dirty="0" err="1">
                <a:latin typeface="+mj-lt"/>
              </a:rPr>
              <a:t>inta</a:t>
            </a:r>
            <a:r>
              <a:rPr lang="sk-SK" noProof="0" dirty="0" err="1">
                <a:latin typeface="+mj-lt"/>
              </a:rPr>
              <a:t>ktní</a:t>
            </a:r>
            <a:r>
              <a:rPr lang="en-US" noProof="0" dirty="0">
                <a:latin typeface="+mj-lt"/>
              </a:rPr>
              <a:t> </a:t>
            </a:r>
            <a:r>
              <a:rPr lang="sk-SK" noProof="0" dirty="0">
                <a:latin typeface="+mj-lt"/>
              </a:rPr>
              <a:t>žiaci</a:t>
            </a:r>
            <a:endParaRPr lang="en-US" noProof="0" dirty="0">
              <a:latin typeface="+mj-lt"/>
            </a:endParaRPr>
          </a:p>
        </p:txBody>
      </p:sp>
      <p:pic>
        <p:nvPicPr>
          <p:cNvPr id="27650" name="Picture 2" descr="http://www.bee.sk/%7Eludmila.jaskova/obrazky/budova_ma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32375"/>
            <a:ext cx="2209800" cy="1664719"/>
          </a:xfrm>
          <a:prstGeom prst="rect">
            <a:avLst/>
          </a:prstGeom>
          <a:noFill/>
        </p:spPr>
      </p:pic>
      <p:pic>
        <p:nvPicPr>
          <p:cNvPr id="9" name="Picture 2" descr="http://web.ics.upjs.sk/pub/srcim/mati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067" y="1981200"/>
            <a:ext cx="2324933" cy="1601406"/>
          </a:xfrm>
          <a:prstGeom prst="rect">
            <a:avLst/>
          </a:prstGeom>
          <a:noFill/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FE1C33B-CF00-47EF-BB67-8DAAA69CFD26}"/>
              </a:ext>
            </a:extLst>
          </p:cNvPr>
          <p:cNvSpPr txBox="1"/>
          <p:nvPr/>
        </p:nvSpPr>
        <p:spPr>
          <a:xfrm>
            <a:off x="6324600" y="3778940"/>
            <a:ext cx="251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hlinkClick r:id="rId4"/>
              </a:rPr>
              <a:t>Spolupráca od roku 2011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C8E64-B22B-44C2-8409-CD337BF0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Obťažnosť – ZŠ 2017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1ED224-AF7E-4824-92A8-1BA9A7BC3E80}"/>
              </a:ext>
            </a:extLst>
          </p:cNvPr>
          <p:cNvSpPr txBox="1"/>
          <p:nvPr/>
        </p:nvSpPr>
        <p:spPr>
          <a:xfrm>
            <a:off x="47364" y="1961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66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72692"/>
              </p:ext>
            </p:extLst>
          </p:nvPr>
        </p:nvGraphicFramePr>
        <p:xfrm>
          <a:off x="990600" y="1981200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77118C-9222-4E12-B4BB-41C5B9CD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196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8DDED-6326-45FD-B341-7181E6B9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Obťažnosť – SŠ 2018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9C35CD-2EA1-4243-9EDD-2584A34E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99CBFD8-B86E-4A0D-B05C-A0907983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31</a:t>
            </a:fld>
            <a:endParaRPr lang="sk-SK"/>
          </a:p>
        </p:txBody>
      </p:sp>
      <p:pic>
        <p:nvPicPr>
          <p:cNvPr id="1026" name="Picture 2" descr="Diagram úspešnosti úloh">
            <a:extLst>
              <a:ext uri="{FF2B5EF4-FFF2-40B4-BE49-F238E27FC236}">
                <a16:creationId xmlns:a16="http://schemas.microsoft.com/office/drawing/2014/main" id="{1B3F0571-DC5B-4FFE-A5D1-FCCEDED8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4059"/>
            <a:ext cx="5838825" cy="50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03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Porovnanie úspešnosti – SŠ 2017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0" y="1600200"/>
          <a:ext cx="8915400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D9F34B0-F61D-4213-9655-4FA96FAC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Arial" pitchFamily="34" charset="0"/>
                <a:cs typeface="Arial" pitchFamily="34" charset="0"/>
              </a:rPr>
              <a:t>Výsledky žiakov - 2015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 </a:t>
            </a:r>
            <a:endParaRPr lang="en-US" dirty="0"/>
          </a:p>
        </p:txBody>
      </p:sp>
      <p:graphicFrame>
        <p:nvGraphicFramePr>
          <p:cNvPr id="4" name="Graf 3"/>
          <p:cNvGraphicFramePr/>
          <p:nvPr/>
        </p:nvGraphicFramePr>
        <p:xfrm>
          <a:off x="304800" y="1066800"/>
          <a:ext cx="5334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Zástupný symbol obsahu 3"/>
          <p:cNvGraphicFramePr>
            <a:graphicFrameLocks/>
          </p:cNvGraphicFramePr>
          <p:nvPr/>
        </p:nvGraphicFramePr>
        <p:xfrm>
          <a:off x="3352800" y="3810000"/>
          <a:ext cx="5334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D9CEE892-EF59-4303-899C-CE5074549FC7}"/>
              </a:ext>
            </a:extLst>
          </p:cNvPr>
          <p:cNvSpPr txBox="1"/>
          <p:nvPr/>
        </p:nvSpPr>
        <p:spPr>
          <a:xfrm>
            <a:off x="5943600" y="1905000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NEVIDIACI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1F43626-4E99-448B-9C19-8770050D32C3}"/>
              </a:ext>
            </a:extLst>
          </p:cNvPr>
          <p:cNvSpPr txBox="1"/>
          <p:nvPr/>
        </p:nvSpPr>
        <p:spPr>
          <a:xfrm>
            <a:off x="2286000" y="4486125"/>
            <a:ext cx="119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INTAKTNÍ</a:t>
            </a:r>
          </a:p>
        </p:txBody>
      </p: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7040B583-40B0-4BA7-857C-2498AEBA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sk-SK" dirty="0"/>
              <a:t>Faktory ovplyvňujúce úspešnosť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9800" y="1775191"/>
            <a:ext cx="2667000" cy="4625609"/>
          </a:xfrm>
        </p:spPr>
        <p:txBody>
          <a:bodyPr/>
          <a:lstStyle/>
          <a:p>
            <a:r>
              <a:rPr lang="sk-SK" dirty="0"/>
              <a:t>2013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3530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5438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50E974C-5860-4D7A-8A62-F9F87463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77453-5EC7-4BE5-A1CA-978DD90D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Porovnanie úspešnosti žiakov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52B8ABB-828D-429A-93F9-5AFBC175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35</a:t>
            </a:fld>
            <a:endParaRPr lang="sk-SK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3A16CAC-0C0A-4293-A3EA-41218460A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70490"/>
              </p:ext>
            </p:extLst>
          </p:nvPr>
        </p:nvGraphicFramePr>
        <p:xfrm>
          <a:off x="76200" y="1661160"/>
          <a:ext cx="4800600" cy="281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88DFB33-8780-4718-AB37-9CF27D296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685434"/>
              </p:ext>
            </p:extLst>
          </p:nvPr>
        </p:nvGraphicFramePr>
        <p:xfrm>
          <a:off x="3886200" y="3890258"/>
          <a:ext cx="4495800" cy="281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607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Archív úloh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>
                <a:hlinkClick r:id="rId2"/>
              </a:rPr>
              <a:t>http://demo.ibobor.sk/sutaz_demo/</a:t>
            </a:r>
            <a:endParaRPr lang="sk-SK" dirty="0"/>
          </a:p>
          <a:p>
            <a:endParaRPr lang="sk-SK" dirty="0"/>
          </a:p>
          <a:p>
            <a:r>
              <a:rPr lang="sk-SK" dirty="0"/>
              <a:t>Ročník: 2017/2018</a:t>
            </a:r>
          </a:p>
          <a:p>
            <a:endParaRPr lang="sk-SK" dirty="0"/>
          </a:p>
          <a:p>
            <a:r>
              <a:rPr lang="sk-SK" dirty="0"/>
              <a:t>Kategória</a:t>
            </a:r>
          </a:p>
          <a:p>
            <a:pPr lvl="1"/>
            <a:r>
              <a:rPr lang="sk-SK" dirty="0"/>
              <a:t>Nevidiaci ZŠ</a:t>
            </a:r>
          </a:p>
          <a:p>
            <a:pPr lvl="1"/>
            <a:r>
              <a:rPr lang="sk-SK" dirty="0"/>
              <a:t>Nevidiaci </a:t>
            </a:r>
            <a:r>
              <a:rPr lang="sk-SK" dirty="0" err="1"/>
              <a:t>SŠ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3"/>
              </a:rPr>
              <a:t>Staršie ročníky</a:t>
            </a:r>
            <a:r>
              <a:rPr lang="sk-SK" dirty="0"/>
              <a:t> - </a:t>
            </a:r>
            <a:r>
              <a:rPr lang="sk-SK" dirty="0">
                <a:hlinkClick r:id="rId3"/>
              </a:rPr>
              <a:t>http://vin.edi.fmph.uniba.sk/iBobor.html</a:t>
            </a:r>
            <a:endParaRPr lang="sk-SK" dirty="0"/>
          </a:p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822F4D-73F6-4885-9C77-9CC2450B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077200" cy="1673352"/>
          </a:xfrm>
        </p:spPr>
        <p:txBody>
          <a:bodyPr/>
          <a:lstStyle/>
          <a:p>
            <a:pPr algn="ctr"/>
            <a:r>
              <a:rPr lang="sk-SK" dirty="0"/>
              <a:t>Ďakujeme za pozornosť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685800" y="5038531"/>
            <a:ext cx="8077200" cy="1499616"/>
          </a:xfrm>
        </p:spPr>
        <p:txBody>
          <a:bodyPr/>
          <a:lstStyle/>
          <a:p>
            <a:pPr algn="ctr"/>
            <a:r>
              <a:rPr lang="sk-SK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ludmila.jaskova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@fmph.uniba.sk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maria.karasova@bee.sk</a:t>
            </a:r>
            <a:endParaRPr lang="en-US" dirty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959E0-C26B-44C3-B9E5-2960E0A6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Spolupráca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7302A3-BE08-4E5D-BB62-FA8521B4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Zdieľanie učebných materiálov</a:t>
            </a:r>
          </a:p>
          <a:p>
            <a:endParaRPr lang="sk-SK" dirty="0"/>
          </a:p>
          <a:p>
            <a:r>
              <a:rPr lang="sk-SK" dirty="0"/>
              <a:t>Zdieľanie programátorských prostredí</a:t>
            </a:r>
          </a:p>
          <a:p>
            <a:endParaRPr lang="sk-SK" dirty="0"/>
          </a:p>
          <a:p>
            <a:r>
              <a:rPr lang="sk-SK" dirty="0"/>
              <a:t>Spoločná tvorba zadaní pre súťaž </a:t>
            </a:r>
            <a:r>
              <a:rPr lang="sk-SK" dirty="0" err="1"/>
              <a:t>iBobor</a:t>
            </a:r>
            <a:endParaRPr lang="sk-SK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370C7D-AB51-444B-866E-5092B66C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3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školský zákon - 2008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41960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Tematické okruhy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Informácie okolo nás 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Komunikácia prostredníctvom IKT 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Postupy, riešenie problémov, algoritmické myslenie 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Princípy fungovania IKT 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Informačná spoločnosť</a:t>
            </a:r>
          </a:p>
          <a:p>
            <a:pPr marL="571500" indent="-514350"/>
            <a:r>
              <a:rPr lang="sk-SK" dirty="0"/>
              <a:t>Obsahový a výkonový štandard po stupňoch</a:t>
            </a:r>
          </a:p>
        </p:txBody>
      </p:sp>
      <p:pic>
        <p:nvPicPr>
          <p:cNvPr id="9" name="lightboxImage" descr="http://www.martinus.sk/data/tovar/_l/53/l535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295400"/>
            <a:ext cx="1087162" cy="155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715000"/>
            <a:ext cx="6219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E30C41D-E849-41B8-B971-E677A360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Inovovaný </a:t>
            </a:r>
            <a:r>
              <a:rPr lang="sk-SK" dirty="0" err="1"/>
              <a:t>ŠVP</a:t>
            </a:r>
            <a:r>
              <a:rPr lang="sk-SK" dirty="0"/>
              <a:t> - 2015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3962399"/>
          </a:xfrm>
        </p:spPr>
        <p:txBody>
          <a:bodyPr>
            <a:normAutofit fontScale="92500"/>
          </a:bodyPr>
          <a:lstStyle/>
          <a:p>
            <a:r>
              <a:rPr lang="sk-SK" dirty="0"/>
              <a:t>Zmena počtu hodín</a:t>
            </a:r>
          </a:p>
          <a:p>
            <a:r>
              <a:rPr lang="sk-SK" dirty="0"/>
              <a:t>Zmena názvov tematických okruhov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Reprezentácie a nástroje 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Komunikácia a spolupráca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Algoritmick</a:t>
            </a:r>
            <a:r>
              <a:rPr lang="sk-SK" dirty="0"/>
              <a:t>é riešenie problémov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Softvér a hardvér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Informačná spoločnosť</a:t>
            </a:r>
          </a:p>
          <a:p>
            <a:pPr marL="571500" indent="-514350"/>
            <a:r>
              <a:rPr lang="sk-SK" dirty="0"/>
              <a:t>Obsahový a výkonový štandard po 2 rokoch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105400"/>
            <a:ext cx="67603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76A75EA-139E-4229-9C6B-4B85CACB7392}"/>
              </a:ext>
            </a:extLst>
          </p:cNvPr>
          <p:cNvSpPr txBox="1"/>
          <p:nvPr/>
        </p:nvSpPr>
        <p:spPr>
          <a:xfrm>
            <a:off x="990600" y="6248400"/>
            <a:ext cx="25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Štátny pedagogický ústav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B725A2-5AF7-4C9A-864C-D3D0C359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Nevidiaci - obsahová náplň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FFFB3DE-5838-404A-86AD-707D201A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5CEE17B-08FC-42D9-B88F-61E9FBEB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F6A28C4-7E6E-4154-A75F-3D5DB66E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551"/>
            <a:ext cx="9144000" cy="4229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Učebné materiály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5791200"/>
            <a:ext cx="7543800" cy="639763"/>
          </a:xfrm>
          <a:ln>
            <a:solidFill>
              <a:schemeClr val="accent1"/>
            </a:solidFill>
          </a:ln>
        </p:spPr>
        <p:txBody>
          <a:bodyPr anchor="ctr">
            <a:normAutofit fontScale="70000" lnSpcReduction="20000"/>
          </a:bodyPr>
          <a:lstStyle/>
          <a:p>
            <a:pPr>
              <a:buNone/>
            </a:pPr>
            <a:r>
              <a:rPr lang="sk-SK" dirty="0"/>
              <a:t>Portál učebných materiálov:		</a:t>
            </a:r>
            <a:r>
              <a:rPr lang="sk-SK" i="1" dirty="0" err="1">
                <a:hlinkClick r:id="rId2"/>
              </a:rPr>
              <a:t>vin.edi.fmph.uniba.sk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609600" y="1752600"/>
          <a:ext cx="75438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/>
                        <a:t>Práca s textom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Návrh</a:t>
                      </a:r>
                    </a:p>
                    <a:p>
                      <a:pPr algn="ctr"/>
                      <a:r>
                        <a:rPr lang="sk-SK" dirty="0"/>
                        <a:t>Vývoj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Overovanie</a:t>
                      </a:r>
                    </a:p>
                    <a:p>
                      <a:pPr algn="ctr"/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Prepracovanie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/>
                        <a:t>Práca so zvukom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Návrh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Vývoj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Overovanie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Prepracovanie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/>
                        <a:t>Algoritmy a programovanie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Návrh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Vývoj</a:t>
                      </a:r>
                    </a:p>
                    <a:p>
                      <a:pPr algn="ctr"/>
                      <a:endParaRPr lang="sk-S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Overovanie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Prepracovanie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/>
                        <a:t>Práca s </a:t>
                      </a:r>
                      <a:r>
                        <a:rPr lang="sk-SK" b="1" dirty="0" err="1"/>
                        <a:t>matema</a:t>
                      </a:r>
                      <a:r>
                        <a:rPr lang="sk-SK" b="1" dirty="0"/>
                        <a:t>-</a:t>
                      </a:r>
                      <a:r>
                        <a:rPr lang="sk-SK" b="1" baseline="0" dirty="0"/>
                        <a:t> </a:t>
                      </a:r>
                      <a:r>
                        <a:rPr lang="sk-SK" b="1" dirty="0" err="1"/>
                        <a:t>tickým</a:t>
                      </a:r>
                      <a:r>
                        <a:rPr lang="sk-SK" b="1" dirty="0"/>
                        <a:t> textom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Návrh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Vývoj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Overovanie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Prepracovanie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/>
                        <a:t>Práca </a:t>
                      </a:r>
                    </a:p>
                    <a:p>
                      <a:r>
                        <a:rPr lang="sk-SK" b="1" dirty="0"/>
                        <a:t>s internetom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rgbClr val="0070C0"/>
                          </a:solidFill>
                        </a:rPr>
                        <a:t>Návrh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Vývoj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Overovanie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Prepracovanie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4C1153-E130-4DF2-A5BB-ADA1F342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s textom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sk-SK" dirty="0"/>
              <a:t>Cieľ</a:t>
            </a:r>
          </a:p>
          <a:p>
            <a:pPr lvl="1"/>
            <a:r>
              <a:rPr lang="sk-SK" sz="1600" dirty="0"/>
              <a:t>Osvojenie zručností - editovanie a formátovanie textu, vkladanie obrázkov a tabuliek, nastavovanie vlastností strany</a:t>
            </a:r>
          </a:p>
          <a:p>
            <a:pPr lvl="1"/>
            <a:r>
              <a:rPr lang="sk-SK" sz="1600" dirty="0"/>
              <a:t>Základné typografické princípy a ich aplikovanie</a:t>
            </a:r>
          </a:p>
          <a:p>
            <a:r>
              <a:rPr lang="sk-SK" dirty="0"/>
              <a:t>Obsah</a:t>
            </a:r>
          </a:p>
          <a:p>
            <a:pPr lvl="1"/>
            <a:r>
              <a:rPr lang="sk-SK" sz="2000" dirty="0"/>
              <a:t>Takmer 60 úloh s návodmi s gradovanou náročnosťou </a:t>
            </a:r>
          </a:p>
          <a:p>
            <a:pPr lvl="1"/>
            <a:r>
              <a:rPr lang="sk-SK" sz="2000" dirty="0"/>
              <a:t>Niekoľko desiatok dátových súborov </a:t>
            </a:r>
          </a:p>
          <a:p>
            <a:pPr lvl="1">
              <a:buNone/>
            </a:pPr>
            <a:r>
              <a:rPr lang="sk-SK" sz="2000" dirty="0"/>
              <a:t>	k úlohám</a:t>
            </a:r>
          </a:p>
          <a:p>
            <a:pPr lvl="1"/>
            <a:r>
              <a:rPr lang="sk-SK" sz="2000" dirty="0"/>
              <a:t>24 reliéfnych obrázkov ilustrujúcich rôzne formátovanie písma, odsekov a textu</a:t>
            </a:r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752600"/>
            <a:ext cx="2514600" cy="3581400"/>
          </a:xfrm>
          <a:prstGeom prst="rect">
            <a:avLst/>
          </a:prstGeom>
          <a:solidFill>
            <a:srgbClr val="000000"/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CA0F29-B6EE-480D-B175-CCE79C0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Overovanie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2"/>
            <a:ext cx="7696200" cy="1252728"/>
          </a:xfrm>
        </p:spPr>
        <p:txBody>
          <a:bodyPr>
            <a:normAutofit/>
          </a:bodyPr>
          <a:lstStyle/>
          <a:p>
            <a:r>
              <a:rPr lang="sk-SK" dirty="0"/>
              <a:t>Reliéfne obrázky musia byť nevyhnutnou prílohou učebného materiálu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67866"/>
            <a:ext cx="2115753" cy="2985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67866"/>
            <a:ext cx="1905000" cy="3061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AF82C4F-6032-4670-95D8-2CFE2403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2457</TotalTime>
  <Words>1491</Words>
  <Application>Microsoft Office PowerPoint</Application>
  <PresentationFormat>Prezentácia na obrazovke (4:3)</PresentationFormat>
  <Paragraphs>549</Paragraphs>
  <Slides>38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51" baseType="lpstr">
      <vt:lpstr>Arial</vt:lpstr>
      <vt:lpstr>Calibri</vt:lpstr>
      <vt:lpstr>Corbel</vt:lpstr>
      <vt:lpstr>Courier New</vt:lpstr>
      <vt:lpstr>DejaVu Sans</vt:lpstr>
      <vt:lpstr>Liberation Sans</vt:lpstr>
      <vt:lpstr>Source Sans Pro</vt:lpstr>
      <vt:lpstr>Symbol</vt:lpstr>
      <vt:lpstr>Tw Cen MT</vt:lpstr>
      <vt:lpstr>Wingdings</vt:lpstr>
      <vt:lpstr>Wingdings 2</vt:lpstr>
      <vt:lpstr>Wingdings 3</vt:lpstr>
      <vt:lpstr>Modul</vt:lpstr>
      <vt:lpstr>Vyučovanie informatiky  nevidiacich   Súťaž Informatický bobor (iBobor)</vt:lpstr>
      <vt:lpstr>Čo sa dozviete?</vt:lpstr>
      <vt:lpstr> Niečo o nás</vt:lpstr>
      <vt:lpstr>Nový školský zákon - 2008</vt:lpstr>
      <vt:lpstr>Inovovaný ŠVP - 2015</vt:lpstr>
      <vt:lpstr>Nevidiaci - obsahová náplň</vt:lpstr>
      <vt:lpstr>Učebné materiály </vt:lpstr>
      <vt:lpstr>Práca s textom</vt:lpstr>
      <vt:lpstr>Overovanie</vt:lpstr>
      <vt:lpstr>Práca so zvukom</vt:lpstr>
      <vt:lpstr>Algoritmy a programovanie</vt:lpstr>
      <vt:lpstr>Práca s matematickým textom</vt:lpstr>
      <vt:lpstr>Práca s internetom</vt:lpstr>
      <vt:lpstr>iBobor pre nevidiacich</vt:lpstr>
      <vt:lpstr>Súťaž iBobor</vt:lpstr>
      <vt:lpstr>Problematické objekty</vt:lpstr>
      <vt:lpstr>Prispôsobenia</vt:lpstr>
      <vt:lpstr>Dve kategórie</vt:lpstr>
      <vt:lpstr>Prispôsobenia úloh – ZŠ 2017</vt:lpstr>
      <vt:lpstr>Prispôsobenia úloh – SŠ 2017</vt:lpstr>
      <vt:lpstr>Prezentácia programu PowerPoint</vt:lpstr>
      <vt:lpstr>Obrázok + farby  Úloha Náhrdelník</vt:lpstr>
      <vt:lpstr>Obrázok + iný text  Úloha Výmeny </vt:lpstr>
      <vt:lpstr>Menej prvkov + obrázok +  iná otázka – Úloha Zlomená ruka</vt:lpstr>
      <vt:lpstr>Aktivity bez počítača</vt:lpstr>
      <vt:lpstr>Aktivity bez počítača</vt:lpstr>
      <vt:lpstr>Bez zmeny – Úloha Raňajky</vt:lpstr>
      <vt:lpstr>Obrázok  Úloha Sťahovanie súborov</vt:lpstr>
      <vt:lpstr>Obrázok, iný tvar, menej prvkov Úloha Stretnutie v parku</vt:lpstr>
      <vt:lpstr>Obťažnosť – ZŠ 2017</vt:lpstr>
      <vt:lpstr>Obťažnosť – SŠ 2018</vt:lpstr>
      <vt:lpstr>Porovnanie úspešnosti – SŠ 2017</vt:lpstr>
      <vt:lpstr>Výsledky žiakov - 2015</vt:lpstr>
      <vt:lpstr>Faktory ovplyvňujúce úspešnosť </vt:lpstr>
      <vt:lpstr>Porovnanie úspešnosti žiakov</vt:lpstr>
      <vt:lpstr>Archív úloh</vt:lpstr>
      <vt:lpstr>Ďakujeme za pozornosť</vt:lpstr>
      <vt:lpstr>Spolupráca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Informatické úlohy pre nevidiacich</dc:title>
  <dc:creator>Ludmila</dc:creator>
  <cp:lastModifiedBy>Jašková Ľudmila</cp:lastModifiedBy>
  <cp:revision>137</cp:revision>
  <dcterms:created xsi:type="dcterms:W3CDTF">2017-11-30T20:02:14Z</dcterms:created>
  <dcterms:modified xsi:type="dcterms:W3CDTF">2019-05-17T12:05:39Z</dcterms:modified>
</cp:coreProperties>
</file>