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72" r:id="rId12"/>
    <p:sldId id="269" r:id="rId13"/>
    <p:sldId id="265" r:id="rId14"/>
    <p:sldId id="266" r:id="rId15"/>
    <p:sldId id="273" r:id="rId16"/>
    <p:sldId id="274" r:id="rId17"/>
    <p:sldId id="270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B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9A183-BE34-4C80-916B-8408E2AD92F9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9D17B-680F-45C8-BEC1-A8FEEC20AF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958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67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76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26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53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67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34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75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71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20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90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58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65D3-3577-4590-9318-B275AC12AED5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7B255-C8F5-4A5C-816D-D9989FBDE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11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7592" y="1361508"/>
            <a:ext cx="10916816" cy="3265715"/>
          </a:xfrm>
        </p:spPr>
        <p:txBody>
          <a:bodyPr>
            <a:noAutofit/>
          </a:bodyPr>
          <a:lstStyle/>
          <a:p>
            <a:r>
              <a:rPr lang="cs-CZ" sz="8000" b="1" dirty="0"/>
              <a:t>Science centrum </a:t>
            </a:r>
            <a:r>
              <a:rPr lang="cs-CZ" sz="8000" b="1" dirty="0" smtClean="0"/>
              <a:t/>
            </a:r>
            <a:br>
              <a:rPr lang="cs-CZ" sz="8000" b="1" dirty="0" smtClean="0"/>
            </a:br>
            <a:r>
              <a:rPr lang="cs-CZ" sz="8000" b="1" dirty="0" smtClean="0"/>
              <a:t>a </a:t>
            </a:r>
            <a:r>
              <a:rPr lang="cs-CZ" sz="8000" b="1" dirty="0"/>
              <a:t>návštěvník </a:t>
            </a:r>
            <a:r>
              <a:rPr lang="cs-CZ" sz="8000" b="1" dirty="0" smtClean="0"/>
              <a:t>se </a:t>
            </a:r>
            <a:r>
              <a:rPr lang="cs-CZ" sz="8000" b="1" dirty="0"/>
              <a:t>zrakovým handicapem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1886" y="5186849"/>
            <a:ext cx="11162522" cy="1119252"/>
          </a:xfrm>
        </p:spPr>
        <p:txBody>
          <a:bodyPr>
            <a:normAutofit fontScale="92500" lnSpcReduction="20000"/>
          </a:bodyPr>
          <a:lstStyle/>
          <a:p>
            <a:r>
              <a:rPr lang="cs-CZ" sz="4000" b="1" dirty="0"/>
              <a:t>aneb jak se u nás ve VIDA! snažíme o lepší </a:t>
            </a:r>
            <a:r>
              <a:rPr lang="cs-CZ" sz="4000" b="1" dirty="0" smtClean="0"/>
              <a:t>přístupnost</a:t>
            </a:r>
            <a:endParaRPr lang="cs-CZ" sz="4000" b="0" dirty="0" smtClean="0">
              <a:effectLst/>
            </a:endParaRPr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14739" y="5746475"/>
            <a:ext cx="11162522" cy="111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 dirty="0" smtClean="0">
                <a:solidFill>
                  <a:schemeClr val="bg2">
                    <a:lumMod val="50000"/>
                  </a:schemeClr>
                </a:solidFill>
              </a:rPr>
              <a:t>1. 11. </a:t>
            </a:r>
            <a:r>
              <a:rPr lang="cs-CZ" sz="4000" b="1" dirty="0" smtClean="0">
                <a:solidFill>
                  <a:schemeClr val="bg2">
                    <a:lumMod val="50000"/>
                  </a:schemeClr>
                </a:solidFill>
              </a:rPr>
              <a:t>2019, Julie </a:t>
            </a:r>
            <a:r>
              <a:rPr lang="cs-CZ" sz="4000" b="1" dirty="0" smtClean="0">
                <a:solidFill>
                  <a:schemeClr val="bg2">
                    <a:lumMod val="50000"/>
                  </a:schemeClr>
                </a:solidFill>
              </a:rPr>
              <a:t>Tomaňová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r="24568" b="13333"/>
          <a:stretch/>
        </p:blipFill>
        <p:spPr>
          <a:xfrm>
            <a:off x="2755900" y="546100"/>
            <a:ext cx="6223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639233"/>
            <a:ext cx="8813800" cy="58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5370"/>
          <a:stretch/>
        </p:blipFill>
        <p:spPr>
          <a:xfrm>
            <a:off x="2667000" y="660400"/>
            <a:ext cx="71374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" r="1"/>
          <a:stretch/>
        </p:blipFill>
        <p:spPr>
          <a:xfrm>
            <a:off x="1574800" y="541372"/>
            <a:ext cx="8762603" cy="5813391"/>
          </a:xfrm>
        </p:spPr>
      </p:pic>
    </p:spTree>
    <p:extLst>
      <p:ext uri="{BB962C8B-B14F-4D97-AF65-F5344CB8AC3E}">
        <p14:creationId xmlns:p14="http://schemas.microsoft.com/office/powerpoint/2010/main" val="7100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5" y="1258887"/>
            <a:ext cx="9856376" cy="43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563032"/>
            <a:ext cx="8890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09600"/>
            <a:ext cx="809625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817032"/>
            <a:ext cx="8013700" cy="53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5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812799"/>
            <a:ext cx="7588250" cy="505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/>
              <a:t>Co jsme se naučili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dirty="0" smtClean="0"/>
              <a:t>Kvalitní program pro handicapované není podmíněn drahými pomůckami nebo technologiemi.</a:t>
            </a:r>
          </a:p>
          <a:p>
            <a:r>
              <a:rPr lang="cs-CZ" sz="4000" dirty="0" smtClean="0"/>
              <a:t>I ze své podstaty nepřístupný prostor lze vhodnou asistenci a využitím vytěžit pro vzdělávání handicapovaných</a:t>
            </a:r>
          </a:p>
          <a:p>
            <a:r>
              <a:rPr lang="cs-CZ" sz="4000" b="1" dirty="0" smtClean="0"/>
              <a:t>Nebát se toho.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23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3"/>
            <a:ext cx="12296633" cy="82077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24334" y="2547194"/>
            <a:ext cx="7956645" cy="369332"/>
          </a:xfrm>
          <a:prstGeom prst="rect">
            <a:avLst/>
          </a:prstGeom>
          <a:solidFill>
            <a:srgbClr val="CBCBCB">
              <a:alpha val="0"/>
            </a:srgbClr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645314" y="2731860"/>
            <a:ext cx="9416954" cy="156966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600" dirty="0" smtClean="0"/>
              <a:t>PAST VEDLE PASTI</a:t>
            </a:r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6705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/>
              <a:t>A co nás čeká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2676"/>
          </a:xfrm>
        </p:spPr>
        <p:txBody>
          <a:bodyPr/>
          <a:lstStyle/>
          <a:p>
            <a:r>
              <a:rPr lang="cs-CZ" sz="3200" dirty="0" smtClean="0"/>
              <a:t>Vývoj a investice do vhodných specializovaných pomůcek.</a:t>
            </a:r>
          </a:p>
          <a:p>
            <a:r>
              <a:rPr lang="cs-CZ" sz="3200" dirty="0" smtClean="0"/>
              <a:t>Vzdělávání uvádějících lektorů.</a:t>
            </a:r>
          </a:p>
          <a:p>
            <a:r>
              <a:rPr lang="cs-CZ" sz="3200" dirty="0" smtClean="0"/>
              <a:t>Obsahová i materiálová evaluace proběhlých programů.</a:t>
            </a:r>
          </a:p>
          <a:p>
            <a:r>
              <a:rPr lang="cs-CZ" sz="3200" dirty="0" smtClean="0"/>
              <a:t>Další realizace programů pro handicapované. (Ať už v rámci projektu či mimo něj).</a:t>
            </a:r>
          </a:p>
          <a:p>
            <a:r>
              <a:rPr lang="cs-CZ" sz="3200" dirty="0" smtClean="0"/>
              <a:t>… a v závěru roku 2020 přenositelná, volně dostupná metodika s inspirací i konkrétními metodami a návody.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941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990850" y="2709863"/>
            <a:ext cx="6534150" cy="985837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tx1"/>
                </a:solidFill>
              </a:rPr>
              <a:t>Děkujeme za pozornost </a:t>
            </a:r>
            <a:r>
              <a:rPr lang="cs-CZ" sz="4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 </a:t>
            </a:r>
            <a:endParaRPr lang="cs-CZ" sz="4400" dirty="0">
              <a:solidFill>
                <a:schemeClr val="tx1"/>
              </a:solidFill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264886" y="4107348"/>
            <a:ext cx="11162522" cy="174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 VIDA! </a:t>
            </a:r>
            <a:r>
              <a:rPr lang="cs-CZ" dirty="0" err="1" smtClean="0"/>
              <a:t>Moravian</a:t>
            </a:r>
            <a:r>
              <a:rPr lang="cs-CZ" dirty="0" smtClean="0"/>
              <a:t> Science Centre Brno, 2019</a:t>
            </a:r>
          </a:p>
          <a:p>
            <a:pPr algn="ctr"/>
            <a:r>
              <a:rPr lang="cs-CZ" dirty="0" smtClean="0"/>
              <a:t>Projekt VIDA! školám, program Věda bez hranic</a:t>
            </a:r>
            <a:br>
              <a:rPr lang="cs-CZ" dirty="0" smtClean="0"/>
            </a:br>
            <a:r>
              <a:rPr lang="cs-CZ" dirty="0" smtClean="0"/>
              <a:t>Julie </a:t>
            </a:r>
            <a:r>
              <a:rPr lang="cs-CZ" dirty="0" smtClean="0"/>
              <a:t>Tomaňová, Monika Hojdanová, Dana Hladká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57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/>
              <a:t>Programy pro školy a pro veřejnost</a:t>
            </a:r>
            <a:endParaRPr lang="cs-CZ" sz="5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7" y="1690688"/>
            <a:ext cx="6502045" cy="43399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67" y="2037661"/>
            <a:ext cx="6789211" cy="4697509"/>
          </a:xfrm>
          <a:prstGeom prst="rect">
            <a:avLst/>
          </a:prstGeom>
        </p:spPr>
      </p:pic>
      <p:pic>
        <p:nvPicPr>
          <p:cNvPr id="2050" name="Picture 2" descr="https://vida.cz/images/gallery/274/_thumb5/img98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56" y="282718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vida.cz/images/gallery/258/_thumb5/img22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33" y="1322198"/>
            <a:ext cx="7062717" cy="470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59033" y="3016251"/>
            <a:ext cx="10857931" cy="156966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600" dirty="0" smtClean="0"/>
              <a:t>DŮRAZ NA VIZUÁLNO</a:t>
            </a:r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167797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dirty="0" smtClean="0"/>
              <a:t>Co s tím? Jak řešit návštěvy osob se specifickými potřebami?</a:t>
            </a:r>
            <a:endParaRPr lang="cs-CZ" sz="5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roku 2019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Při objednaném programu předem se nabízely upravené programy ze standardní nabídky</a:t>
            </a:r>
          </a:p>
          <a:p>
            <a:r>
              <a:rPr lang="cs-CZ" dirty="0" smtClean="0"/>
              <a:t>Proběhlo několik nárazových testování přístupnosti expozice</a:t>
            </a:r>
            <a:endParaRPr lang="cs-CZ" dirty="0"/>
          </a:p>
          <a:p>
            <a:r>
              <a:rPr lang="cs-CZ" dirty="0" smtClean="0"/>
              <a:t>„Uzpůsobení“ pro návštěvy handicapovaných: parkovací místo, výtah, bezbariérové </a:t>
            </a:r>
            <a:r>
              <a:rPr lang="cs-CZ" dirty="0" err="1" smtClean="0"/>
              <a:t>wc</a:t>
            </a:r>
            <a:endParaRPr lang="cs-CZ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O co se snažíme nyní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687705" cy="3684588"/>
          </a:xfrm>
        </p:spPr>
        <p:txBody>
          <a:bodyPr/>
          <a:lstStyle/>
          <a:p>
            <a:r>
              <a:rPr lang="cs-CZ" dirty="0" smtClean="0"/>
              <a:t>Snaha o částečné zpřístupnění, kritické zhodnocení plánu počítajícím se samostatným pohybem handicapovaných v expozici</a:t>
            </a:r>
          </a:p>
          <a:p>
            <a:r>
              <a:rPr lang="cs-CZ" dirty="0" smtClean="0"/>
              <a:t>Vývoj nových programů, využití výzvy z Operačního programu VVV</a:t>
            </a:r>
          </a:p>
          <a:p>
            <a:r>
              <a:rPr lang="cs-CZ" dirty="0" smtClean="0"/>
              <a:t>Spolupráce se školami a </a:t>
            </a:r>
            <a:r>
              <a:rPr lang="cs-CZ" dirty="0" err="1" smtClean="0"/>
              <a:t>Teiresiásem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3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/>
              <a:t>Vývoj, realizace a evaluace programů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501" y="1690688"/>
            <a:ext cx="11136574" cy="4846590"/>
          </a:xfrm>
        </p:spPr>
        <p:txBody>
          <a:bodyPr>
            <a:normAutofit fontScale="77500" lnSpcReduction="20000"/>
          </a:bodyPr>
          <a:lstStyle/>
          <a:p>
            <a:r>
              <a:rPr lang="cs-CZ" sz="4100" dirty="0" smtClean="0"/>
              <a:t>2 zapojené školy (specializovaná škola, klasická škola s inkluzí)</a:t>
            </a:r>
          </a:p>
          <a:p>
            <a:r>
              <a:rPr lang="cs-CZ" sz="4100" dirty="0" smtClean="0"/>
              <a:t>2 realizace (s ročním odstupem – jaro 2019 a jaro 2020)</a:t>
            </a:r>
          </a:p>
          <a:p>
            <a:r>
              <a:rPr lang="cs-CZ" sz="4100" dirty="0" smtClean="0"/>
              <a:t>6 -7 </a:t>
            </a:r>
            <a:r>
              <a:rPr lang="cs-CZ" sz="4100" dirty="0" smtClean="0"/>
              <a:t>programových bloků po 2 hodinách (oblasti biologie, chemie, fyziky…)</a:t>
            </a:r>
          </a:p>
          <a:p>
            <a:endParaRPr lang="cs-CZ" sz="4100" dirty="0"/>
          </a:p>
          <a:p>
            <a:pPr marL="0" indent="0">
              <a:buNone/>
            </a:pPr>
            <a:r>
              <a:rPr lang="cs-CZ" sz="4100" dirty="0" smtClean="0"/>
              <a:t>CÍL: </a:t>
            </a:r>
          </a:p>
          <a:p>
            <a:r>
              <a:rPr lang="cs-CZ" sz="4100" dirty="0"/>
              <a:t>Žáci se zrakovým handicapem si vyzkouší aktivity z přírodovědně-technických předmětů, které se pro žáky s tímto handicapem vyučují jen obtížně.</a:t>
            </a:r>
          </a:p>
          <a:p>
            <a:r>
              <a:rPr lang="cs-CZ" sz="4100" dirty="0"/>
              <a:t>Žáci na základě vlastní zkušenosti pochopí zkoumané jevy a budou je schopni ústně vysvětlit.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445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 smtClean="0"/>
              <a:t>Oblasti pokryté programovými bloky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3206" y="1825624"/>
            <a:ext cx="10780594" cy="5032375"/>
          </a:xfrm>
        </p:spPr>
        <p:txBody>
          <a:bodyPr>
            <a:normAutofit/>
          </a:bodyPr>
          <a:lstStyle/>
          <a:p>
            <a:r>
              <a:rPr lang="cs-CZ" sz="4000" dirty="0" smtClean="0"/>
              <a:t>Fyzika a chemie (2x2 hod: pokusy, společné testování a popis)</a:t>
            </a:r>
          </a:p>
          <a:p>
            <a:r>
              <a:rPr lang="cs-CZ" sz="4000" dirty="0" smtClean="0"/>
              <a:t>Biologie člověka (2x2 hod: pitva orgánů, </a:t>
            </a:r>
            <a:r>
              <a:rPr lang="cs-CZ" sz="4000" dirty="0" err="1" smtClean="0"/>
              <a:t>zdravo</a:t>
            </a:r>
            <a:r>
              <a:rPr lang="cs-CZ" sz="4000" dirty="0" smtClean="0"/>
              <a:t> – rychlá pomoc, + 1x2 Individualita lidského těla)</a:t>
            </a:r>
            <a:endParaRPr lang="cs-CZ" sz="4000" dirty="0" smtClean="0"/>
          </a:p>
          <a:p>
            <a:r>
              <a:rPr lang="cs-CZ" sz="4000" dirty="0" smtClean="0"/>
              <a:t>Veřejný prostor a architektura (1x2 hod: výtvarný blok)</a:t>
            </a:r>
          </a:p>
          <a:p>
            <a:r>
              <a:rPr lang="cs-CZ" sz="4000" dirty="0" smtClean="0"/>
              <a:t>Týmové řešení úkolů z nejrůznějších oblastí (1x2 hod: formou hry)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41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875" cy="1325563"/>
          </a:xfrm>
        </p:spPr>
        <p:txBody>
          <a:bodyPr>
            <a:noAutofit/>
          </a:bodyPr>
          <a:lstStyle/>
          <a:p>
            <a:r>
              <a:rPr lang="cs-CZ" sz="5400" b="1" dirty="0" smtClean="0"/>
              <a:t>Na co jsme u vývoje programu mysleli?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cs-CZ" dirty="0" smtClean="0"/>
              <a:t>o už umíme?  (stávající programy, osvědčené pokusy a aktivity…)</a:t>
            </a:r>
          </a:p>
          <a:p>
            <a:r>
              <a:rPr lang="cs-CZ" dirty="0" smtClean="0"/>
              <a:t>Co účastníci už znají? (kompatibilita se vzdělávacími plány…)</a:t>
            </a:r>
          </a:p>
          <a:p>
            <a:r>
              <a:rPr lang="cs-CZ" dirty="0" smtClean="0"/>
              <a:t>Jaké pro ně vytvoříme prostředí a pomůcky? (výběr a výroba)</a:t>
            </a:r>
          </a:p>
          <a:p>
            <a:r>
              <a:rPr lang="cs-CZ" dirty="0" smtClean="0"/>
              <a:t>Co se stane po první realizaci? (evaluace, iterace, investice…?)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Pomoc od vyučujících zapojených škol + workshopy pro lektory od </a:t>
            </a:r>
            <a:r>
              <a:rPr lang="cs-CZ" dirty="0" err="1" smtClean="0"/>
              <a:t>Teiresiasu</a:t>
            </a:r>
            <a:r>
              <a:rPr lang="cs-CZ" dirty="0" smtClean="0"/>
              <a:t> + rozpočet na pomůcky z projektové výzvy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7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4800" b="1" dirty="0" smtClean="0"/>
              <a:t>POZNATKY Z PRVNÍCH BĚHŮ REALIZACE</a:t>
            </a:r>
            <a:endParaRPr lang="cs-CZ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 snaze zprostředkovat stejný program dvěma různým kolektivům studentů v praxi vyvíjíte dva různé programy</a:t>
            </a:r>
          </a:p>
          <a:p>
            <a:r>
              <a:rPr lang="cs-CZ" dirty="0" err="1" smtClean="0"/>
              <a:t>Neodhadnutelnost</a:t>
            </a:r>
            <a:r>
              <a:rPr lang="cs-CZ" dirty="0" smtClean="0"/>
              <a:t> časové náročnosti</a:t>
            </a:r>
          </a:p>
          <a:p>
            <a:r>
              <a:rPr lang="cs-CZ" dirty="0" smtClean="0"/>
              <a:t>Naše vlastní personální limity (odborné, lektorské…)</a:t>
            </a:r>
          </a:p>
          <a:p>
            <a:r>
              <a:rPr lang="cs-CZ" dirty="0" smtClean="0"/>
              <a:t>Slučitelnost s vizí celé organizace, nikoliv jen s vizí týmu, který pracuje na vybraných programech</a:t>
            </a:r>
          </a:p>
          <a:p>
            <a:r>
              <a:rPr lang="cs-CZ" dirty="0" smtClean="0"/>
              <a:t>Nutnost přípravy alternativ (z hlediska času, míry handicapu, míry zaujetí, použitého materiálu….)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5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7408" r="17037" b="27962"/>
          <a:stretch/>
        </p:blipFill>
        <p:spPr>
          <a:xfrm>
            <a:off x="1981200" y="845771"/>
            <a:ext cx="8521700" cy="51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520</Words>
  <Application>Microsoft Office PowerPoint</Application>
  <PresentationFormat>Širokoúhlá obrazovka</PresentationFormat>
  <Paragraphs>59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Motiv Office</vt:lpstr>
      <vt:lpstr>Science centrum  a návštěvník se zrakovým handicapem</vt:lpstr>
      <vt:lpstr>Prezentace aplikace PowerPoint</vt:lpstr>
      <vt:lpstr>Programy pro školy a pro veřejnost</vt:lpstr>
      <vt:lpstr>Co s tím? Jak řešit návštěvy osob se specifickými potřebami?</vt:lpstr>
      <vt:lpstr>Vývoj, realizace a evaluace programů</vt:lpstr>
      <vt:lpstr>Oblasti pokryté programovými bloky</vt:lpstr>
      <vt:lpstr>Na co jsme u vývoje programu mysleli?</vt:lpstr>
      <vt:lpstr>POZNATKY Z PRVNÍCH BĚHŮ REALIZACE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jsme se naučili</vt:lpstr>
      <vt:lpstr>A co nás čeká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centrum a návštěvník se zrakovým handicapem</dc:title>
  <dc:creator>Julie Tomaňová</dc:creator>
  <cp:lastModifiedBy>Julie Tomaňová</cp:lastModifiedBy>
  <cp:revision>21</cp:revision>
  <dcterms:created xsi:type="dcterms:W3CDTF">2019-05-14T12:02:54Z</dcterms:created>
  <dcterms:modified xsi:type="dcterms:W3CDTF">2019-11-25T09:45:08Z</dcterms:modified>
</cp:coreProperties>
</file>