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5143500" type="screen16x9"/>
  <p:notesSz cx="6858000" cy="9144000"/>
  <p:embeddedFontLst>
    <p:embeddedFont>
      <p:font typeface="Tahoma" panose="020B0604030504040204" pitchFamily="34" charset="0"/>
      <p:regular r:id="rId17"/>
      <p:bold r:id="rId18"/>
    </p:embeddedFont>
    <p:embeddedFont>
      <p:font typeface="Trebuchet MS" panose="020B060302020202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37" autoAdjust="0"/>
  </p:normalViewPr>
  <p:slideViewPr>
    <p:cSldViewPr snapToGrid="0">
      <p:cViewPr varScale="1">
        <p:scale>
          <a:sx n="135" d="100"/>
          <a:sy n="135" d="100"/>
        </p:scale>
        <p:origin x="13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d48408e2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d48408e2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g1d48408e21_0_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a3128958f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a3128958f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5a3128958f_0_4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a3128958f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5a3128958f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5a3128958f_0_5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1d8e16c13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1d8e16c13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4" name="Google Shape;154;g41d8e16c13_0_5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a3128958f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a3128958f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5a3128958f_0_6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1d8e16c13_1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1d8e16c13_1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g41d8e16c13_1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5a312895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5a312895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5a3128958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a3128958f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a3128958f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g5a3128958f_0_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1d8e16c13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1d8e16c13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98" name="Google Shape;98;g41d8e16c13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1d8e16c13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1d8e16c13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6" name="Google Shape;106;g41d8e16c13_0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a3128958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a3128958f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dirty="0"/>
          </a:p>
        </p:txBody>
      </p:sp>
      <p:sp>
        <p:nvSpPr>
          <p:cNvPr id="114" name="Google Shape;114;g5a3128958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a3128958f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a3128958f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g5a3128958f_0_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a3128958f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a3128958f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30" name="Google Shape;130;g5a3128958f_0_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287D"/>
                </a:solidFill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3575052" y="1514475"/>
            <a:ext cx="5026025" cy="3080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00287D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2"/>
          </p:nvPr>
        </p:nvSpPr>
        <p:spPr>
          <a:xfrm>
            <a:off x="509588" y="1514475"/>
            <a:ext cx="2746884" cy="3080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>
            <a:spLocks noGrp="1"/>
          </p:cNvSpPr>
          <p:nvPr>
            <p:ph type="pic" idx="2"/>
          </p:nvPr>
        </p:nvSpPr>
        <p:spPr>
          <a:xfrm>
            <a:off x="1792288" y="850900"/>
            <a:ext cx="5486400" cy="2905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rgbClr val="00287D"/>
              </a:buClr>
              <a:buSzPts val="140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ts val="14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0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1792288" y="4240685"/>
            <a:ext cx="5486400" cy="356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1"/>
          </p:nvPr>
        </p:nvSpPr>
        <p:spPr>
          <a:xfrm rot="5400000">
            <a:off x="3007700" y="-984826"/>
            <a:ext cx="3086100" cy="8082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0519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 rot="5400000">
            <a:off x="5871768" y="1870077"/>
            <a:ext cx="3755231" cy="1703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 rot="5400000">
            <a:off x="1650903" y="-297160"/>
            <a:ext cx="3755231" cy="6037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0519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userDrawn="1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21" cy="3082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200"/>
              <a:buChar char="▪"/>
              <a:defRPr sz="2200" b="0" i="0" u="none" strike="noStrike" cap="none">
                <a:solidFill>
                  <a:schemeClr val="dk1"/>
                </a:solidFill>
              </a:defRPr>
            </a:lvl1pPr>
            <a:lvl2pPr marL="914400" marR="0" lvl="1" indent="-3683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200"/>
              <a:buChar char="▪"/>
              <a:defRPr sz="2200" b="0" i="0" u="none" strike="noStrike" cap="none">
                <a:solidFill>
                  <a:schemeClr val="dk1"/>
                </a:solidFill>
              </a:defRPr>
            </a:lvl2pPr>
            <a:lvl3pPr marL="1371600" marR="0" lvl="2" indent="-3683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200"/>
              <a:buChar char="▪"/>
              <a:defRPr sz="2200" b="0" i="0" u="none" strike="noStrike" cap="none">
                <a:solidFill>
                  <a:schemeClr val="dk1"/>
                </a:solidFill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800"/>
              <a:buChar char="▪"/>
              <a:defRPr sz="1800" b="0" i="0" u="none" strike="noStrike" cap="none">
                <a:solidFill>
                  <a:schemeClr val="dk1"/>
                </a:solidFill>
              </a:defRPr>
            </a:lvl4pPr>
            <a:lvl5pPr marL="2286000" marR="0" lvl="4" indent="-3302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sz="1600" b="0" i="0" u="none" strike="noStrike" cap="none">
                <a:solidFill>
                  <a:schemeClr val="dk1"/>
                </a:solidFill>
              </a:defRPr>
            </a:lvl5pPr>
            <a:lvl6pPr marL="2743200" marR="0" lvl="5" indent="-3302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sz="1600" b="0" i="0" u="none" strike="noStrike" cap="none">
                <a:solidFill>
                  <a:schemeClr val="dk1"/>
                </a:solidFill>
              </a:defRPr>
            </a:lvl6pPr>
            <a:lvl7pPr marL="3200400" marR="0" lvl="6" indent="-3302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sz="1600" b="0" i="0" u="none" strike="noStrike" cap="none">
                <a:solidFill>
                  <a:schemeClr val="dk1"/>
                </a:solidFill>
              </a:defRPr>
            </a:lvl7pPr>
            <a:lvl8pPr marL="3657600" marR="0" lvl="7" indent="-3302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sz="1600" b="0" i="0" u="none" strike="noStrike" cap="none">
                <a:solidFill>
                  <a:schemeClr val="dk1"/>
                </a:solidFill>
              </a:defRPr>
            </a:lvl8pPr>
            <a:lvl9pPr marL="4114800" marR="0" lvl="8" indent="-3302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•"/>
              <a:defRPr sz="1600" b="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>
  <p:cSld name="Porovnání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509588" y="2186797"/>
            <a:ext cx="3874282" cy="2407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0039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3"/>
          </p:nvPr>
        </p:nvSpPr>
        <p:spPr>
          <a:xfrm>
            <a:off x="4723120" y="1514476"/>
            <a:ext cx="3877957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4"/>
          </p:nvPr>
        </p:nvSpPr>
        <p:spPr>
          <a:xfrm>
            <a:off x="4722964" y="2204051"/>
            <a:ext cx="3878113" cy="239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spcBef>
                <a:spcPts val="400"/>
              </a:spcBef>
              <a:spcAft>
                <a:spcPts val="0"/>
              </a:spcAft>
              <a:buClr>
                <a:srgbClr val="00287D"/>
              </a:buClr>
              <a:buSzPts val="16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0039" algn="l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509588" y="1514476"/>
            <a:ext cx="3876944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1469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"/>
          </p:nvPr>
        </p:nvSpPr>
        <p:spPr>
          <a:xfrm>
            <a:off x="4724131" y="1514476"/>
            <a:ext cx="3876944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00287D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6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1469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2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text">
  <p:cSld name="Nadpis a 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509589" y="1514475"/>
            <a:ext cx="8091487" cy="3080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>
  <p:cSld name="Pouze nadpi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text">
  <p:cSld name="Pouze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509589" y="1514475"/>
            <a:ext cx="8091487" cy="3080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5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Font typeface="Trebuchet MS"/>
              <a:buNone/>
              <a:defRPr sz="2400" b="1" i="0" u="none" strike="noStrike" cap="none">
                <a:solidFill>
                  <a:srgbClr val="00287D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rebuchet MS"/>
              <a:buChar char="▪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50519" algn="l" rtl="0">
              <a:spcBef>
                <a:spcPts val="480"/>
              </a:spcBef>
              <a:spcAft>
                <a:spcPts val="0"/>
              </a:spcAft>
              <a:buClr>
                <a:srgbClr val="00287D"/>
              </a:buClr>
              <a:buSzPts val="1920"/>
              <a:buFont typeface="Trebuchet MS"/>
              <a:buChar char="▪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50519" algn="l" rtl="0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Trebuchet MS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Trebuchet MS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969696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ctrTitle"/>
          </p:nvPr>
        </p:nvSpPr>
        <p:spPr>
          <a:xfrm>
            <a:off x="1082675" y="1757200"/>
            <a:ext cx="7518300" cy="216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Didaktický seminář 2019</a:t>
            </a:r>
            <a:endParaRPr dirty="0"/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800" i="1" dirty="0"/>
              <a:t>Technologie pro aktivní zapojení žáků </a:t>
            </a:r>
            <a:br>
              <a:rPr lang="cs" sz="1800" i="1" dirty="0"/>
            </a:br>
            <a:r>
              <a:rPr lang="cs" sz="1800" i="1" dirty="0"/>
              <a:t>a studentů se zrakovým postižením do výuky</a:t>
            </a:r>
            <a:endParaRPr sz="1800" i="1" dirty="0"/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</a:endParaRP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800" dirty="0">
                <a:solidFill>
                  <a:srgbClr val="000000"/>
                </a:solidFill>
              </a:rPr>
              <a:t>mgr. Lukáš Másilko, ing. Svatoslav Ondra</a:t>
            </a:r>
            <a:endParaRPr sz="1800" dirty="0">
              <a:solidFill>
                <a:srgbClr val="000000"/>
              </a:solidFill>
            </a:endParaRPr>
          </a:p>
          <a:p>
            <a:pPr marL="0" lvl="0" indent="0" algn="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cs" sz="1800" dirty="0">
                <a:solidFill>
                  <a:srgbClr val="000000"/>
                </a:solidFill>
              </a:rPr>
              <a:t>16.—17. května 2019</a:t>
            </a:r>
            <a:endParaRPr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41" name="Google Shape;141;p24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cs" b="1"/>
              <a:t>1c. studenti píší nebo kreslí na tabuli</a:t>
            </a:r>
            <a:endParaRPr/>
          </a:p>
          <a:p>
            <a:pPr marL="457200" lvl="0" indent="-368300" algn="l" rtl="0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slabozrakého studenta: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zápis na tabuli je pro studenta obvykle zvládnutelný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nicméně lze přenášet promítaný obraz na individuální zařízení současně dálkově ovládat učitelův počítač myší a klávesnicí</a:t>
            </a:r>
            <a:endParaRPr/>
          </a:p>
        </p:txBody>
      </p:sp>
      <p:sp>
        <p:nvSpPr>
          <p:cNvPr id="142" name="Google Shape;142;p24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49" name="Google Shape;149;p25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cs" b="1"/>
              <a:t>1c. studenti píší nebo kreslí na tabuli</a:t>
            </a:r>
            <a:endParaRPr/>
          </a:p>
          <a:p>
            <a:pPr marL="457200" lvl="0" indent="-368300" algn="l" rtl="0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nevidomého studenta: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pracuje na svém počítači svými prostředky, jeho obraz je promítnut na plátno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textový obsah: využití některého systému pro sdílení dokumentů </a:t>
            </a:r>
            <a:r>
              <a:rPr lang="cs" sz="1800"/>
              <a:t>(Microsoft Office, částečně Google Documents)</a:t>
            </a:r>
            <a:endParaRPr/>
          </a:p>
        </p:txBody>
      </p:sp>
      <p:sp>
        <p:nvSpPr>
          <p:cNvPr id="150" name="Google Shape;150;p25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57" name="Google Shape;157;p26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 dirty="0"/>
              <a:t>2. spolupráce na dokumentu mezi učitelem a studentem</a:t>
            </a:r>
            <a:r>
              <a:rPr lang="cs" dirty="0"/>
              <a:t> (revize eseje, závěrečné práce…)</a:t>
            </a:r>
            <a:endParaRPr dirty="0"/>
          </a:p>
          <a:p>
            <a:pPr marL="457200" lvl="0" indent="-368300" algn="l" rtl="0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 dirty="0"/>
              <a:t>použití revizního aparátu textového editoru se odvíjí od možností asistivní technologie studenta se zrak. post.</a:t>
            </a:r>
            <a:endParaRPr dirty="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 dirty="0"/>
              <a:t>použití systému pro sdílení dokumentů online taktéž</a:t>
            </a:r>
            <a:endParaRPr dirty="0"/>
          </a:p>
        </p:txBody>
      </p:sp>
      <p:sp>
        <p:nvSpPr>
          <p:cNvPr id="158" name="Google Shape;158;p26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 smtClean="0"/>
              <a:t>13</a:t>
            </a:fld>
            <a:endParaRPr lang="c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cs-CZ" sz="2200" b="1" dirty="0" smtClean="0">
                <a:latin typeface="Trebuchet MS" panose="020B0603020202020204" pitchFamily="34" charset="0"/>
              </a:rPr>
              <a:t>Děkujeme za pozornost.</a:t>
            </a:r>
          </a:p>
          <a:p>
            <a:pPr algn="ctr">
              <a:spcBef>
                <a:spcPts val="1000"/>
              </a:spcBef>
            </a:pPr>
            <a:r>
              <a:rPr lang="cs-CZ" sz="2200" dirty="0" smtClean="0">
                <a:latin typeface="Trebuchet MS" panose="020B0603020202020204" pitchFamily="34" charset="0"/>
              </a:rPr>
              <a:t>Lukáš </a:t>
            </a:r>
            <a:r>
              <a:rPr lang="cs-CZ" sz="2200" dirty="0" err="1" smtClean="0">
                <a:latin typeface="Trebuchet MS" panose="020B0603020202020204" pitchFamily="34" charset="0"/>
              </a:rPr>
              <a:t>Másilko</a:t>
            </a:r>
            <a:r>
              <a:rPr lang="cs-CZ" sz="2200" dirty="0" smtClean="0">
                <a:latin typeface="Trebuchet MS" panose="020B0603020202020204" pitchFamily="34" charset="0"/>
              </a:rPr>
              <a:t>, Svatoslav Ondra</a:t>
            </a:r>
          </a:p>
          <a:p>
            <a:pPr algn="ctr"/>
            <a:r>
              <a:rPr lang="cs-CZ" sz="2200" dirty="0" smtClean="0">
                <a:latin typeface="Trebuchet MS" panose="020B0603020202020204" pitchFamily="34" charset="0"/>
              </a:rPr>
              <a:t>Středisko </a:t>
            </a:r>
            <a:r>
              <a:rPr lang="cs-CZ" sz="2200" dirty="0" err="1" smtClean="0">
                <a:latin typeface="Trebuchet MS" panose="020B0603020202020204" pitchFamily="34" charset="0"/>
              </a:rPr>
              <a:t>Teiresiás</a:t>
            </a:r>
            <a:r>
              <a:rPr lang="cs-CZ" sz="2200" dirty="0" smtClean="0">
                <a:latin typeface="Trebuchet MS" panose="020B0603020202020204" pitchFamily="34" charset="0"/>
              </a:rPr>
              <a:t> Masarykovy univerzity</a:t>
            </a:r>
          </a:p>
          <a:p>
            <a:pPr algn="ctr">
              <a:spcBef>
                <a:spcPts val="1000"/>
              </a:spcBef>
            </a:pPr>
            <a:r>
              <a:rPr lang="cs-CZ" sz="2200" dirty="0" smtClean="0">
                <a:latin typeface="Trebuchet MS" panose="020B0603020202020204" pitchFamily="34" charset="0"/>
              </a:rPr>
              <a:t>{</a:t>
            </a:r>
            <a:r>
              <a:rPr lang="cs-CZ" sz="2200" dirty="0" err="1" smtClean="0">
                <a:latin typeface="Trebuchet MS" panose="020B0603020202020204" pitchFamily="34" charset="0"/>
              </a:rPr>
              <a:t>masilko,ondra</a:t>
            </a:r>
            <a:r>
              <a:rPr lang="cs-CZ" sz="2200" dirty="0" smtClean="0">
                <a:latin typeface="Trebuchet MS" panose="020B0603020202020204" pitchFamily="34" charset="0"/>
              </a:rPr>
              <a:t>}@teiresias.muni.cz</a:t>
            </a:r>
            <a:endParaRPr lang="cs-CZ" sz="2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696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14</a:t>
            </a:fld>
            <a:endParaRPr/>
          </a:p>
        </p:txBody>
      </p:sp>
      <p:pic>
        <p:nvPicPr>
          <p:cNvPr id="165" name="Google Shape;165;p27" descr="The Evolution of Education - Vtipná obrázková glosa o snižující se náročnosti matematických příkladů od r. 1970 do současnosti. V r. 1970: vypočítejte povrch dvojrozměrného objektu obdelníkového tvaru s oblými rohy; v současnosti: vybarvěte obdelník barvou, kterou upřednostňujete." title="The Evolution of Educatio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82388" y="0"/>
            <a:ext cx="3979225" cy="602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635" cy="48577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Žáci a studenti se zrakovým postižením</a:t>
            </a:r>
            <a:endParaRPr dirty="0"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100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 sz="2200" b="1"/>
              <a:t>uživatel čtoucí v různé míře zrakem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/>
              <a:t>zvětšovačem obrazovky, příp. s pomocným hlasovým výstupem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/>
              <a:t>optickou a kamerovou lupou apod.</a:t>
            </a:r>
            <a:endParaRPr sz="2200"/>
          </a:p>
          <a:p>
            <a:pPr marL="457200" lvl="0" indent="-368300" algn="l" rtl="0">
              <a:spcBef>
                <a:spcPts val="100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 sz="2200" b="1"/>
              <a:t>uživatel hlasu/hmatu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 sz="2200"/>
              <a:t>odečítačem obrazovky s hlasovým a hmat. výstupem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rebuchet MS"/>
              <a:buChar char="▪"/>
            </a:pPr>
            <a:r>
              <a:rPr lang="cs" sz="2200"/>
              <a:t>hmatové fyzické </a:t>
            </a:r>
            <a:r>
              <a:rPr lang="cs"/>
              <a:t>dokumenty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Přístupnost školy a výuky</a:t>
            </a:r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fyzický prostor školy (bezbariérové prostředí)</a:t>
            </a:r>
            <a:endParaRPr/>
          </a:p>
          <a:p>
            <a:pPr marL="457200" lvl="0" indent="-368300" algn="l" rtl="0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učebnice, studijní materiály</a:t>
            </a:r>
            <a:endParaRPr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další odkazované zdroje</a:t>
            </a:r>
            <a:endParaRPr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e-learningové prostředí a jeho obsah</a:t>
            </a:r>
            <a:endParaRPr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informační a administrativní systémy školy</a:t>
            </a: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Přístupnost školy a výuky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cs"/>
              <a:t>Během výuky</a:t>
            </a:r>
            <a:endParaRPr/>
          </a:p>
          <a:p>
            <a:pPr marL="457200" lvl="0" indent="-368300" algn="l" rtl="0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učitel pracuje s dalšími vizuálními dokumenty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prezentace, interaktivní tabule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aplikace a další el. nástroje ve výuce</a:t>
            </a:r>
            <a:endParaRPr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učitel předpokládá spolupráci studentů nad těmito dokumenty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Výběr typických situací ve výuce</a:t>
            </a:r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480"/>
              </a:spcBef>
              <a:spcAft>
                <a:spcPts val="0"/>
              </a:spcAft>
              <a:buSzPts val="2200"/>
              <a:buAutoNum type="arabicPeriod"/>
            </a:pPr>
            <a:r>
              <a:rPr lang="cs"/>
              <a:t>informace zobrazované na plátno/tabuli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AutoNum type="alphaLcPeriod"/>
            </a:pPr>
            <a:r>
              <a:rPr lang="cs"/>
              <a:t>učitel promítá snímky prezentace, video…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AutoNum type="alphaLcPeriod"/>
            </a:pPr>
            <a:r>
              <a:rPr lang="cs"/>
              <a:t>učitel píše nebo kreslí na tabuli (výklad látky)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AutoNum type="alphaLcPeriod"/>
            </a:pPr>
            <a:r>
              <a:rPr lang="cs"/>
              <a:t>studenti píší nebo kreslí na tabuli (prokazují znalosti)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AutoNum type="alphaLcPeriod"/>
            </a:pPr>
            <a:r>
              <a:rPr lang="cs"/>
              <a:t>textové dokumenty, aplikace…</a:t>
            </a:r>
            <a:endParaRPr/>
          </a:p>
          <a:p>
            <a:pPr marL="457200" lvl="0" indent="-368300" algn="l" rtl="0">
              <a:spcBef>
                <a:spcPts val="1000"/>
              </a:spcBef>
              <a:spcAft>
                <a:spcPts val="0"/>
              </a:spcAft>
              <a:buSzPts val="2200"/>
              <a:buAutoNum type="arabicPeriod"/>
            </a:pPr>
            <a:r>
              <a:rPr lang="cs"/>
              <a:t>spolupráce na dokumentu mezi učitelem a studentem (revize eseje, závěrečné práce…) mimo dobu výuky</a:t>
            </a:r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/>
              <a:t>1a. promítaný materiál — běžné prezentace, video…</a:t>
            </a:r>
            <a:endParaRPr b="1"/>
          </a:p>
          <a:p>
            <a:pPr marL="457200" lvl="0" indent="-368300" algn="l" rtl="0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slabozrakého studenta: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vysílání prezentace v reálném čase online </a:t>
            </a:r>
            <a:r>
              <a:rPr lang="cs" sz="1800"/>
              <a:t>(PowerPoint — desktopová verze, SlideShare, Slides.com, Google Slides — mobilní verze)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přenos promítaného obrazu na individuální zařízení </a:t>
            </a:r>
            <a:r>
              <a:rPr lang="cs" sz="1800"/>
              <a:t>(Skype — sdílení obrazovky, TeamViewer, Polygraf, iAssistent…)</a:t>
            </a:r>
            <a:endParaRPr/>
          </a:p>
          <a:p>
            <a:pPr marL="914400" lvl="1" indent="-368300" algn="l" rtl="0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přenáší se jen jako obraz → nepřístupné nevidomému</a:t>
            </a: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17" name="Google Shape;117;p21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/>
              <a:t>1a. promítaný materiál — běžné prezentace, video…</a:t>
            </a:r>
            <a:endParaRPr b="1"/>
          </a:p>
          <a:p>
            <a:pPr marL="457200" lvl="0" indent="-368300" algn="l" rtl="0">
              <a:spcBef>
                <a:spcPts val="100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nevidomého studenta:</a:t>
            </a:r>
            <a:endParaRPr/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200"/>
              <a:buFont typeface="Trebuchet MS"/>
              <a:buChar char="▪"/>
            </a:pPr>
            <a:r>
              <a:rPr lang="cs"/>
              <a:t>technické řešení pro synchronní zpřístupnění promítaného snímku vesměs neexistuje</a:t>
            </a:r>
            <a:endParaRPr/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200"/>
              <a:buFont typeface="Trebuchet MS"/>
              <a:buChar char="▪"/>
            </a:pPr>
            <a:r>
              <a:rPr lang="cs"/>
              <a:t>poskytnutí prezentačního dokumentu předem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technická korektnost dokumentu → zákl. přístupnost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25" name="Google Shape;125;p22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cs" b="1"/>
              <a:t>1b. učitel píše nebo kreslí na tabuli</a:t>
            </a:r>
            <a:endParaRPr/>
          </a:p>
          <a:p>
            <a:pPr marL="457200" lvl="0" indent="-368300" algn="l" rtl="0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slabozrakého studenta: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přenos obrazu interaktivní tabule na individuální zařízení (jako v předchozím příkladu)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využití některého systému pro sdílení dokumentů </a:t>
            </a:r>
            <a:r>
              <a:rPr lang="cs" sz="1800"/>
              <a:t>(Microsoft Office, Google Documents and MathType)</a:t>
            </a:r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>
            <a:spLocks noGrp="1"/>
          </p:cNvSpPr>
          <p:nvPr>
            <p:ph type="title"/>
          </p:nvPr>
        </p:nvSpPr>
        <p:spPr>
          <a:xfrm>
            <a:off x="509590" y="844154"/>
            <a:ext cx="80865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na to…</a:t>
            </a:r>
            <a:endParaRPr/>
          </a:p>
        </p:txBody>
      </p:sp>
      <p:sp>
        <p:nvSpPr>
          <p:cNvPr id="133" name="Google Shape;133;p23"/>
          <p:cNvSpPr txBox="1">
            <a:spLocks noGrp="1"/>
          </p:cNvSpPr>
          <p:nvPr>
            <p:ph type="body" idx="1"/>
          </p:nvPr>
        </p:nvSpPr>
        <p:spPr>
          <a:xfrm>
            <a:off x="509590" y="1514475"/>
            <a:ext cx="8082300" cy="30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r>
              <a:rPr lang="cs" b="1"/>
              <a:t>1b. učitel píše nebo kreslí na tabuli</a:t>
            </a:r>
            <a:endParaRPr/>
          </a:p>
          <a:p>
            <a:pPr marL="457200" lvl="0" indent="-368300" algn="l" rtl="0">
              <a:spcBef>
                <a:spcPts val="48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inkluze nevidomého studenta:</a:t>
            </a:r>
            <a:endParaRPr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textový obsah: využití některého systému pro sdílení dokumentů </a:t>
            </a:r>
            <a:r>
              <a:rPr lang="cs" sz="1800"/>
              <a:t>(Microsoft Office, částečně Google Documents)</a:t>
            </a:r>
            <a:endParaRPr sz="18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lang="cs"/>
              <a:t>v ostatních případech je zpřístupnění velmi komplikované, až nemožné</a:t>
            </a:r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529</Words>
  <Application>Microsoft Office PowerPoint</Application>
  <PresentationFormat>Předvádění na obrazovce (16:9)</PresentationFormat>
  <Paragraphs>97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Noto Sans Symbols</vt:lpstr>
      <vt:lpstr>Tahoma</vt:lpstr>
      <vt:lpstr>Trebuchet MS</vt:lpstr>
      <vt:lpstr>Arial</vt:lpstr>
      <vt:lpstr>mu_sablona_4×3_cz</vt:lpstr>
      <vt:lpstr>Didaktický seminář 2019 Technologie pro aktivní zapojení žáků  a studentů se zrakovým postižením do výuky  mgr. Lukáš Másilko, ing. Svatoslav Ondra 16.—17. května 2019</vt:lpstr>
      <vt:lpstr>Žáci a studenti se zrakovým postižením</vt:lpstr>
      <vt:lpstr>Přístupnost školy a výuky</vt:lpstr>
      <vt:lpstr>Přístupnost školy a výuky</vt:lpstr>
      <vt:lpstr>Výběr typických situací ve výuce</vt:lpstr>
      <vt:lpstr>Jak na to…</vt:lpstr>
      <vt:lpstr>Jak na to…</vt:lpstr>
      <vt:lpstr>Jak na to…</vt:lpstr>
      <vt:lpstr>Jak na to…</vt:lpstr>
      <vt:lpstr>Jak na to…</vt:lpstr>
      <vt:lpstr>Jak na to…</vt:lpstr>
      <vt:lpstr>Jak na to…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pro aktivní zapojení žáků a studentů se zrakovým postižením do výuky</dc:title>
  <dc:creator>Lukáš Másilko;Svatoslav Ondra</dc:creator>
  <cp:lastModifiedBy>Svatoslav Ondra</cp:lastModifiedBy>
  <cp:revision>10</cp:revision>
  <dcterms:modified xsi:type="dcterms:W3CDTF">2019-05-28T05:11:45Z</dcterms:modified>
</cp:coreProperties>
</file>