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Tahom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homa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Tahoma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d48408e21_0_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d48408e2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d48408e21_0_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a3128958f_0_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a3128958f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5a3128958f_0_4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a3128958f_0_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a3128958f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5a3128958f_0_5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1d8e16c13_0_5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1d8e16c1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41d8e16c13_0_5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a3128958f_0_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a3128958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5a3128958f_0_6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1d8e16c13_1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1d8e16c13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g41d8e16c13_1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a3128958f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a312895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5a3128958f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a3128958f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a3128958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5a3128958f_0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1d8e16c13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1d8e16c1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8" name="Google Shape;98;g41d8e16c13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1d8e16c13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1d8e16c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41d8e16c13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a3128958f_0_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a3128958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5a3128958f_0_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a3128958f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a3128958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5a3128958f_0_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a3128958f_0_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a3128958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5a3128958f_0_3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type="title">
  <p:cSld name="TITL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1082675" y="1924051"/>
            <a:ext cx="7518400" cy="1997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287D"/>
                </a:solidFill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509589" y="850901"/>
            <a:ext cx="8091487" cy="48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575052" y="1514475"/>
            <a:ext cx="5026025" cy="3080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509588" y="1514475"/>
            <a:ext cx="2746884" cy="3080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type="picTx">
  <p:cSld name="PICTURE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1792288" y="381563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4" name="Google Shape;54;p12"/>
          <p:cNvSpPr/>
          <p:nvPr>
            <p:ph idx="2" type="pic"/>
          </p:nvPr>
        </p:nvSpPr>
        <p:spPr>
          <a:xfrm>
            <a:off x="1792288" y="850900"/>
            <a:ext cx="5486400" cy="290590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2"/>
          <p:cNvSpPr txBox="1"/>
          <p:nvPr>
            <p:ph idx="1" type="body"/>
          </p:nvPr>
        </p:nvSpPr>
        <p:spPr>
          <a:xfrm>
            <a:off x="1792288" y="4240685"/>
            <a:ext cx="5486400" cy="3567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 rot="5400000">
            <a:off x="3007700" y="-984826"/>
            <a:ext cx="3086100" cy="80823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type="vertTitleAndTx">
  <p:cSld name="VERTICAL_TITLE_AND_VERTICAL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 rot="5400000">
            <a:off x="5871768" y="1870077"/>
            <a:ext cx="3755231" cy="17033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 rot="5400000">
            <a:off x="1650903" y="-297160"/>
            <a:ext cx="3755231" cy="6037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509590" y="1514475"/>
            <a:ext cx="8082321" cy="30825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b="0" i="0" sz="2200" u="none" cap="none" strike="noStrike">
                <a:solidFill>
                  <a:schemeClr val="dk1"/>
                </a:solidFill>
              </a:defRPr>
            </a:lvl1pPr>
            <a:lvl2pPr indent="-3683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b="0" i="0" sz="2200" u="none" cap="none" strike="noStrike">
                <a:solidFill>
                  <a:schemeClr val="dk1"/>
                </a:solidFill>
              </a:defRPr>
            </a:lvl2pPr>
            <a:lvl3pPr indent="-3683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b="0" i="0" sz="2200" u="none" cap="none" strike="noStrike">
                <a:solidFill>
                  <a:schemeClr val="dk1"/>
                </a:solidFill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800"/>
              <a:buChar char="▪"/>
              <a:defRPr b="0" i="0" sz="1800" u="none" cap="none" strike="noStrike">
                <a:solidFill>
                  <a:schemeClr val="dk1"/>
                </a:solidFill>
              </a:defRPr>
            </a:lvl4pPr>
            <a:lvl5pPr indent="-3302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b="0" i="0" sz="1600" u="none" cap="none" strike="noStrike">
                <a:solidFill>
                  <a:schemeClr val="dk1"/>
                </a:solidFill>
              </a:defRPr>
            </a:lvl5pPr>
            <a:lvl6pPr indent="-3302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b="0" i="0" sz="1600" u="none" cap="none" strike="noStrike">
                <a:solidFill>
                  <a:schemeClr val="dk1"/>
                </a:solidFill>
              </a:defRPr>
            </a:lvl6pPr>
            <a:lvl7pPr indent="-3302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b="0" i="0" sz="1600" u="none" cap="none" strike="noStrike">
                <a:solidFill>
                  <a:schemeClr val="dk1"/>
                </a:solidFill>
              </a:defRPr>
            </a:lvl7pPr>
            <a:lvl8pPr indent="-3302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b="0" i="0" sz="1600" u="none" cap="none" strike="noStrike">
                <a:solidFill>
                  <a:schemeClr val="dk1"/>
                </a:solidFill>
              </a:defRPr>
            </a:lvl8pPr>
            <a:lvl9pPr indent="-3302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b="0" i="0" sz="1600" u="none" cap="none" strike="noStrike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509590" y="3305176"/>
            <a:ext cx="8091487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509590" y="2180035"/>
            <a:ext cx="8091487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>
  <p:cSld name="Porovnání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509590" y="850900"/>
            <a:ext cx="8091487" cy="48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512370" y="1514476"/>
            <a:ext cx="3878657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509588" y="2186797"/>
            <a:ext cx="3874282" cy="24078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3" type="body"/>
          </p:nvPr>
        </p:nvSpPr>
        <p:spPr>
          <a:xfrm>
            <a:off x="4723120" y="1514476"/>
            <a:ext cx="3877957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4" type="body"/>
          </p:nvPr>
        </p:nvSpPr>
        <p:spPr>
          <a:xfrm>
            <a:off x="4722964" y="2204051"/>
            <a:ext cx="3878113" cy="23933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509588" y="1514476"/>
            <a:ext cx="3876944" cy="3082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146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2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724131" y="1514476"/>
            <a:ext cx="3876944" cy="3082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146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2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text">
  <p:cSld name="Nadpis a 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509589" y="1514475"/>
            <a:ext cx="8091487" cy="3080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>
  <p:cSld name="Pouze nadpi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text">
  <p:cSld name="Pouze 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44" name="Google Shape;44;p9"/>
          <p:cNvSpPr txBox="1"/>
          <p:nvPr>
            <p:ph idx="1" type="body"/>
          </p:nvPr>
        </p:nvSpPr>
        <p:spPr>
          <a:xfrm>
            <a:off x="509589" y="1514475"/>
            <a:ext cx="8091487" cy="3080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Font typeface="Trebuchet MS"/>
              <a:buNone/>
              <a:defRPr b="1" i="0" sz="2400" u="none" cap="none" strike="noStrike">
                <a:solidFill>
                  <a:srgbClr val="00287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rebuchet MS"/>
              <a:buChar char="▪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Trebuchet MS"/>
              <a:buChar char="▪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Trebuchet MS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Trebuchet MS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1082675" y="1757200"/>
            <a:ext cx="7518300" cy="216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Didaktický seminář 2019</a:t>
            </a:r>
            <a:endParaRPr/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" sz="1800"/>
              <a:t>Technologie pro aktivní zapojení žáků </a:t>
            </a:r>
            <a:br>
              <a:rPr i="1" lang="cs" sz="1800"/>
            </a:br>
            <a:r>
              <a:rPr i="1" lang="cs" sz="1800"/>
              <a:t>a studentů se zrakovým postižením do výuky</a:t>
            </a:r>
            <a:endParaRPr i="1" sz="18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mgr. Lukáš Másilko, ing. Svatoslav Ondra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31. 10. — 1. 11. 2019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cs"/>
              <a:t>1c. </a:t>
            </a:r>
            <a:r>
              <a:rPr b="1" lang="cs"/>
              <a:t>studenti píší nebo kreslí na tabuli</a:t>
            </a:r>
            <a:endParaRPr/>
          </a:p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zápis na tabuli je pro studenta obvykle zvládnutelný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nicméně lze přenášet promítaný obraz na individuální zařízení současně dálkově ovládat učitelův počítač myší a klávesnicí</a:t>
            </a:r>
            <a:endParaRPr/>
          </a:p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cs"/>
              <a:t>1c. studenti píší nebo kreslí na tabuli</a:t>
            </a:r>
            <a:endParaRPr/>
          </a:p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pracuje na svém počítači svými prostředky, jeho obraz je promítnut na plátno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textový obsah: využití některého systému pro sdílení dokumentů </a:t>
            </a:r>
            <a:r>
              <a:rPr lang="cs" sz="1800"/>
              <a:t>(Microsoft Office, částečně Google Documents)</a:t>
            </a:r>
            <a:endParaRPr/>
          </a:p>
        </p:txBody>
      </p:sp>
      <p:sp>
        <p:nvSpPr>
          <p:cNvPr id="150" name="Google Shape;150;p25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57" name="Google Shape;157;p26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2</a:t>
            </a:r>
            <a:r>
              <a:rPr b="1" lang="cs"/>
              <a:t>. </a:t>
            </a:r>
            <a:r>
              <a:rPr b="1" lang="cs"/>
              <a:t>spolupráce na dokumentu mezi učitelem a studentem</a:t>
            </a:r>
            <a:r>
              <a:rPr lang="cs"/>
              <a:t> (revize eseje, závěrečné práce…)</a:t>
            </a:r>
            <a:endParaRPr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použití revizního aparátu textového editoru se odvíjí od možností asistivní technologie studenta se zrak. post.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použití systému pro sdílení dokumentů online taktéž</a:t>
            </a:r>
            <a:endParaRPr/>
          </a:p>
        </p:txBody>
      </p:sp>
      <p:sp>
        <p:nvSpPr>
          <p:cNvPr id="158" name="Google Shape;158;p26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165" name="Google Shape;16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2388" y="0"/>
            <a:ext cx="3979225" cy="602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Žáci a studenti se zrakovým postižením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b="1" lang="cs" sz="2200"/>
              <a:t>uživatel čtoucí v různé míře zrakem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/>
              <a:t>zvětšovačem obrazovky, příp. s pomocným hlasovým výstupem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/>
              <a:t>optickou a kamerovou lupou apod.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b="1" lang="cs" sz="2200"/>
              <a:t>uživatel hlasu/hmatu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/>
              <a:t>odečítačem obrazovky s hlasovým a hmat. výstupem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/>
              <a:t>hmatové fyzické </a:t>
            </a:r>
            <a:r>
              <a:rPr lang="cs"/>
              <a:t>dokumenty</a:t>
            </a:r>
            <a:endParaRPr/>
          </a:p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Přístupnost školy a výuky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fyzický prostor školy (bezbariérové prostředí)</a:t>
            </a:r>
            <a:endParaRPr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učebnice, studijní materiály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další odkazované zdroje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e-learningové prostředí a jeho obsah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informační a administrativní systémy školy</a:t>
            </a:r>
            <a:endParaRPr/>
          </a:p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Přístupnost školy a výuky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cs"/>
              <a:t>Během výuky</a:t>
            </a:r>
            <a:endParaRPr/>
          </a:p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učitel pracuje s dalšími vizuálními dokumenty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prezentace, interaktivní tabule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aplikace a další el. nástroje ve výuce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učitel předpokládá spolupráci studentů nad těmito dokumenty</a:t>
            </a:r>
            <a:endParaRPr/>
          </a:p>
        </p:txBody>
      </p:sp>
      <p:sp>
        <p:nvSpPr>
          <p:cNvPr id="94" name="Google Shape;94;p18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Výběr typických situací ve výuce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AutoNum type="arabicPeriod"/>
            </a:pPr>
            <a:r>
              <a:rPr lang="cs"/>
              <a:t>informace zobrazované na plátno/tabuli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učitel promítá snímky prezentace, video…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učitel píše nebo kreslí na tabuli (výklad látky)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studenti píší nebo kreslí na tabuli (prokazují znalosti)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textové dokumenty, aplikace…</a:t>
            </a:r>
            <a:endParaRPr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AutoNum type="arabicPeriod"/>
            </a:pPr>
            <a:r>
              <a:rPr lang="cs"/>
              <a:t>spolupráce na </a:t>
            </a:r>
            <a:r>
              <a:rPr lang="cs"/>
              <a:t>dokumentu mezi učitelem a studentem (revize eseje, závěrečné práce…) mimo dobu výuky</a:t>
            </a:r>
            <a:endParaRPr/>
          </a:p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1a. </a:t>
            </a:r>
            <a:r>
              <a:rPr b="1" lang="cs"/>
              <a:t>p</a:t>
            </a:r>
            <a:r>
              <a:rPr b="1" lang="cs"/>
              <a:t>romítaný materiál — běžné prezentace, video…</a:t>
            </a:r>
            <a:endParaRPr b="1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vysílání prezentace v reálném čase online </a:t>
            </a:r>
            <a:r>
              <a:rPr lang="cs" sz="1800"/>
              <a:t>(PowerPoint — desktopová verze, SlideShare, Slides.com, Google Slides — mobilní verze)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přenos promítaného obrazu na individuální zařízení </a:t>
            </a:r>
            <a:r>
              <a:rPr lang="cs" sz="1800"/>
              <a:t>(Skype — sdílení obrazovky, TeamViewer, Polygraf, iAssistent…)</a:t>
            </a:r>
            <a:endParaRPr/>
          </a:p>
          <a:p>
            <a:pPr indent="-368300" lvl="1" marL="914400" rtl="0" algn="l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přenáší se jen jako obraz → nepřístupné nevidomému</a:t>
            </a:r>
            <a:endParaRPr/>
          </a:p>
        </p:txBody>
      </p:sp>
      <p:sp>
        <p:nvSpPr>
          <p:cNvPr id="110" name="Google Shape;110;p20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1a. </a:t>
            </a:r>
            <a:r>
              <a:rPr b="1" lang="cs"/>
              <a:t>promítaný materiál — běžné prezentace, video…</a:t>
            </a:r>
            <a:endParaRPr b="1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indent="-3683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200"/>
              <a:buFont typeface="Trebuchet MS"/>
              <a:buChar char="▪"/>
            </a:pPr>
            <a:r>
              <a:rPr lang="cs"/>
              <a:t>technické řešení pro synchronní zpřístupnění promítaného snímku vesměs neexistuje</a:t>
            </a:r>
            <a:endParaRPr/>
          </a:p>
          <a:p>
            <a:pPr indent="-3683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200"/>
              <a:buFont typeface="Trebuchet MS"/>
              <a:buChar char="▪"/>
            </a:pPr>
            <a:r>
              <a:rPr lang="cs"/>
              <a:t>poskytnutí prezentačního dokumentu předem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technická korektnost dokumentu → zákl. přístupnost</a:t>
            </a:r>
            <a:endParaRPr/>
          </a:p>
        </p:txBody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cs"/>
              <a:t>1b. učitel píše nebo kreslí na tabuli</a:t>
            </a:r>
            <a:endParaRPr/>
          </a:p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přenos obrazu interaktivní tabule na individuální zařízení (jako v předchozím příkladu)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využití některého systému pro sdílení dokumentů </a:t>
            </a:r>
            <a:r>
              <a:rPr lang="cs" sz="1800"/>
              <a:t>(Microsoft Office, Google Documents and MathType)</a:t>
            </a:r>
            <a:endParaRPr/>
          </a:p>
        </p:txBody>
      </p:sp>
      <p:sp>
        <p:nvSpPr>
          <p:cNvPr id="126" name="Google Shape;126;p22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cs"/>
              <a:t>1b. učitel píše nebo kreslí na tabuli</a:t>
            </a:r>
            <a:endParaRPr/>
          </a:p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textový obsah: využití některého systému pro sdílení dokumentů </a:t>
            </a:r>
            <a:r>
              <a:rPr lang="cs" sz="1800"/>
              <a:t>(Microsoft Office, částečně Google Documents)</a:t>
            </a:r>
            <a:endParaRPr sz="18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 ostatních případech je zpřístupnění velmi komplikované, až nemožné</a:t>
            </a:r>
            <a:endParaRPr/>
          </a:p>
        </p:txBody>
      </p:sp>
      <p:sp>
        <p:nvSpPr>
          <p:cNvPr id="134" name="Google Shape;134;p23"/>
          <p:cNvSpPr txBox="1"/>
          <p:nvPr>
            <p:ph idx="12" type="sldNum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