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Tahoma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gtmKn9flynR4a5xgHB56WsYW8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5698d86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5698d86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65698d863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698d863b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698d863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>
                <a:latin typeface="Open Sans"/>
                <a:ea typeface="Open Sans"/>
                <a:cs typeface="Open Sans"/>
                <a:sym typeface="Open Sans"/>
              </a:rPr>
              <a:t>ukázky: mapa Colours, jedna velká italská mapa světa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g65698d863b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fab1a1d03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fab1a1d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>
                <a:latin typeface="Open Sans"/>
                <a:ea typeface="Open Sans"/>
                <a:cs typeface="Open Sans"/>
                <a:sym typeface="Open Sans"/>
              </a:rPr>
              <a:t>[ukázky v mapách: Malý atlas světa, velké mapy světa, globus]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g6fab1a1d03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fab1a1d03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fab1a1d0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1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[německé atlasy — Schweiz, Polen, náš vrstevnicový model]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g6fab1a1d03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fab1a1d03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fab1a1d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[ukázky mapových listů různého typu, resp. obsahu]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[atlasy ČR — vývoj hranic, kraje, okresy; atlasy Evropy; mapy světa — celku i jednotlivých kontinentů]</a:t>
            </a:r>
            <a:endParaRPr/>
          </a:p>
        </p:txBody>
      </p:sp>
      <p:sp>
        <p:nvSpPr>
          <p:cNvPr id="159" name="Google Shape;159;g6fab1a1d03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fab1a1d03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fab1a1d0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[praktické ukázky z haptických Map.cz, včetně rozhraní]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[praktická ukázka z haptických Map.cz, včetně rozhraní — číslování listů, výběr z tabulky...]</a:t>
            </a:r>
            <a:endParaRPr/>
          </a:p>
        </p:txBody>
      </p:sp>
      <p:sp>
        <p:nvSpPr>
          <p:cNvPr id="170" name="Google Shape;170;g6fab1a1d03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ab1a1d03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fab1a1d0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[praktické ukázky z haptických map.cz]</a:t>
            </a:r>
            <a:endParaRPr/>
          </a:p>
        </p:txBody>
      </p:sp>
      <p:sp>
        <p:nvSpPr>
          <p:cNvPr id="178" name="Google Shape;178;g6fab1a1d03_0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496" y="204741"/>
            <a:ext cx="2975128" cy="1800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ky text - dva sloupce">
  <p:cSld name="Obrázky text - dva sloupc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b="1" sz="9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 snímek">
  <p:cSld name="Prázdný sníme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verzní snímek s obrázkem">
  <p:cSld name="Inverzní snímek s obrázkem">
    <p:bg>
      <p:bgPr>
        <a:solidFill>
          <a:srgbClr val="0000D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14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8489" y="6048045"/>
            <a:ext cx="2075451" cy="59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nímek MUNI TEIRESIÁS">
  <p:cSld name="Snímek MUNI TEIRESIÁS">
    <p:bg>
      <p:bgPr>
        <a:solidFill>
          <a:srgbClr val="0000DC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0581" y="2019303"/>
            <a:ext cx="8463685" cy="243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nímek MUNI">
  <p:cSld name="Snímek MUNI">
    <p:bg>
      <p:bgPr>
        <a:solidFill>
          <a:schemeClr val="dk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50208" y="2434288"/>
            <a:ext cx="7673489" cy="198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>
  <p:cSld name="Nadpis a obsah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 – inverzní" showMasterSp="0">
  <p:cSld name="Úvodní snímek – inverzní">
    <p:bg>
      <p:bgPr>
        <a:solidFill>
          <a:srgbClr val="0000DC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3999" y="414000"/>
            <a:ext cx="3677103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podnadpis a obsah">
  <p:cSld name="Nadpis, podnadpis a obsah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porovnání">
  <p:cSld name="Nadpis a porovnání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obsah a text">
  <p:cSld name="Nadpis, obsah a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podnadpis a tři sloupce">
  <p:cSld name="Nadpis, podnadpis a tři sloupc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a text bez nadpisu">
  <p:cSld name="Obsah a text bez nadpisu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2" type="body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3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i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bez nadpisu">
  <p:cSld name="Obsah bez nadpisu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933" y="6054752"/>
            <a:ext cx="2013718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vatug.wordpress.com/2011/02/22/direction-finding-compass-for-blind-and-low-vision/" TargetMode="External"/><Relationship Id="rId4" Type="http://schemas.openxmlformats.org/officeDocument/2006/relationships/hyperlink" Target="https://www.lssproducts.com/product/Columbus-Talking-Compass/compass-and-general-mobility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Středisko Teiresiás, Didaktický seminář, podzim 2019</a:t>
            </a:r>
            <a:endParaRPr/>
          </a:p>
        </p:txBody>
      </p:sp>
      <p:sp>
        <p:nvSpPr>
          <p:cNvPr id="114" name="Google Shape;114;p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5" name="Google Shape;115;p1"/>
          <p:cNvSpPr txBox="1"/>
          <p:nvPr>
            <p:ph type="title"/>
          </p:nvPr>
        </p:nvSpPr>
        <p:spPr>
          <a:xfrm>
            <a:off x="398500" y="2671775"/>
            <a:ext cx="117252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(Nejen) haptické Mapy.cz </a:t>
            </a:r>
            <a:br>
              <a:rPr lang="cs-CZ"/>
            </a:br>
            <a:r>
              <a:rPr lang="cs-CZ"/>
              <a:t>a výuka vlastivědy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398502" y="46498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Petr Červenka, Michaela Hanousková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5698d863b_0_0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Úvod</a:t>
            </a:r>
            <a:endParaRPr/>
          </a:p>
        </p:txBody>
      </p:sp>
      <p:sp>
        <p:nvSpPr>
          <p:cNvPr id="123" name="Google Shape;123;g65698d863b_0_0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b="1" lang="cs-CZ"/>
              <a:t>Rámcový vzdělávací program</a:t>
            </a:r>
            <a:r>
              <a:rPr lang="cs-CZ"/>
              <a:t> (RVP) pro 1. stupeň ZŠ (vlastivěda pro 4. a 5. ročník ZŠ)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souhrn učiva (Místo, kde žijeme):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domov a škola — orientace v místě bydliště a školy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obec (město), poloha v krajině, minulost a současnost obce (města), význačné budovy, dopravní síť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okolní krajina (místní oblast, region) — zemský povrch a jeho tvary, vodstvo na pevnině, rozšíření půd, rostlinstva a živočichů v kontextu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práce s mapou, orientační body a linie, světové strany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Evropa a svět — kontinenty, evropské státy, EU, cestování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regiony ČR — Praha a vybrané oblasti ČR, surovinové zdroje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mapy obecně zeměpisné a tematické — obsah, grafika, vysvětlivky</a:t>
            </a:r>
            <a:endParaRPr/>
          </a:p>
        </p:txBody>
      </p:sp>
      <p:sp>
        <p:nvSpPr>
          <p:cNvPr id="124" name="Google Shape;124;g65698d863b_0_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5698d863b_0_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1" name="Google Shape;131;g65698d863b_0_8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1. Světové strany</a:t>
            </a:r>
            <a:endParaRPr/>
          </a:p>
        </p:txBody>
      </p:sp>
      <p:sp>
        <p:nvSpPr>
          <p:cNvPr id="132" name="Google Shape;132;g65698d863b_0_8"/>
          <p:cNvSpPr txBox="1"/>
          <p:nvPr>
            <p:ph idx="1" type="body"/>
          </p:nvPr>
        </p:nvSpPr>
        <p:spPr>
          <a:xfrm>
            <a:off x="720000" y="1692001"/>
            <a:ext cx="10753200" cy="25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směrová růžice, kam na mapě s ní a jak může vypadat?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nácvik orientace v prostoru podle světových stran (otáčení o 90° a 180°, nácvik pravolevé orientace při čtení mapy)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kompas a nácvik práce s ním (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hmatový</a:t>
            </a:r>
            <a:r>
              <a:rPr lang="cs-CZ"/>
              <a:t>, příp.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ozvučený</a:t>
            </a:r>
            <a:r>
              <a:rPr lang="cs-CZ"/>
              <a:t> kousek)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g65698d863b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3600" y="3986551"/>
            <a:ext cx="2340599" cy="234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65698d863b_0_8"/>
          <p:cNvPicPr preferRelativeResize="0"/>
          <p:nvPr/>
        </p:nvPicPr>
        <p:blipFill rotWithShape="1">
          <a:blip r:embed="rId6">
            <a:alphaModFix/>
          </a:blip>
          <a:srcRect b="18725" l="0" r="15504" t="0"/>
          <a:stretch/>
        </p:blipFill>
        <p:spPr>
          <a:xfrm>
            <a:off x="8378200" y="4270475"/>
            <a:ext cx="2816850" cy="17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5698d863b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875" y="3664852"/>
            <a:ext cx="2816851" cy="281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65698d863b_0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0787" y="4361550"/>
            <a:ext cx="1421750" cy="14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fab1a1d03_0_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3" name="Google Shape;143;g6fab1a1d03_0_4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2. Zeměpisná síť</a:t>
            </a:r>
            <a:endParaRPr/>
          </a:p>
        </p:txBody>
      </p:sp>
      <p:sp>
        <p:nvSpPr>
          <p:cNvPr id="144" name="Google Shape;144;g6fab1a1d03_0_4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r</a:t>
            </a:r>
            <a:r>
              <a:rPr lang="cs-CZ"/>
              <a:t>ovnoběžky (obratníky, rovník), poledníky (princip a promítání na kouli)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jejich průběh a číslování</a:t>
            </a:r>
            <a:endParaRPr/>
          </a:p>
        </p:txBody>
      </p:sp>
      <p:pic>
        <p:nvPicPr>
          <p:cNvPr id="145" name="Google Shape;145;g6fab1a1d0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013" y="2860200"/>
            <a:ext cx="28860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fab1a1d03_0_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2" name="Google Shape;152;g6fab1a1d03_0_11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3. Nadmořská výška</a:t>
            </a:r>
            <a:endParaRPr/>
          </a:p>
        </p:txBody>
      </p:sp>
      <p:sp>
        <p:nvSpPr>
          <p:cNvPr id="153" name="Google Shape;153;g6fab1a1d03_0_11"/>
          <p:cNvSpPr txBox="1"/>
          <p:nvPr>
            <p:ph idx="1" type="body"/>
          </p:nvPr>
        </p:nvSpPr>
        <p:spPr>
          <a:xfrm>
            <a:off x="720000" y="1692001"/>
            <a:ext cx="10753200" cy="12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standard: nížina, vysočina, hory; barevné reprezentace &gt; 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práce s vrstevnicemi</a:t>
            </a:r>
            <a:endParaRPr/>
          </a:p>
        </p:txBody>
      </p:sp>
      <p:pic>
        <p:nvPicPr>
          <p:cNvPr id="154" name="Google Shape;154;g6fab1a1d03_0_11"/>
          <p:cNvPicPr preferRelativeResize="0"/>
          <p:nvPr/>
        </p:nvPicPr>
        <p:blipFill rotWithShape="1">
          <a:blip r:embed="rId3">
            <a:alphaModFix/>
          </a:blip>
          <a:srcRect b="3567" l="0" r="0" t="0"/>
          <a:stretch/>
        </p:blipFill>
        <p:spPr>
          <a:xfrm>
            <a:off x="6414775" y="3010200"/>
            <a:ext cx="4219100" cy="30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6fab1a1d03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525" y="3010200"/>
            <a:ext cx="4068700" cy="30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fab1a1d03_0_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2" name="Google Shape;162;g6fab1a1d03_0_18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4. Obsah map</a:t>
            </a:r>
            <a:endParaRPr/>
          </a:p>
        </p:txBody>
      </p:sp>
      <p:sp>
        <p:nvSpPr>
          <p:cNvPr id="163" name="Google Shape;163;g6fab1a1d03_0_18"/>
          <p:cNvSpPr txBox="1"/>
          <p:nvPr>
            <p:ph idx="1" type="body"/>
          </p:nvPr>
        </p:nvSpPr>
        <p:spPr>
          <a:xfrm>
            <a:off x="720000" y="1692001"/>
            <a:ext cx="10753200" cy="11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mapy politické, fyzické, historické, astronomické…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regiony ČR, Evropa, svět</a:t>
            </a:r>
            <a:endParaRPr/>
          </a:p>
        </p:txBody>
      </p:sp>
      <p:pic>
        <p:nvPicPr>
          <p:cNvPr id="164" name="Google Shape;164;g6fab1a1d0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49" y="3121175"/>
            <a:ext cx="4525449" cy="30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6fab1a1d0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852" y="3121175"/>
            <a:ext cx="3033235" cy="304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6fab1a1d03_0_18"/>
          <p:cNvPicPr preferRelativeResize="0"/>
          <p:nvPr/>
        </p:nvPicPr>
        <p:blipFill rotWithShape="1">
          <a:blip r:embed="rId5">
            <a:alphaModFix/>
          </a:blip>
          <a:srcRect b="0" l="0" r="27995" t="0"/>
          <a:stretch/>
        </p:blipFill>
        <p:spPr>
          <a:xfrm>
            <a:off x="8569821" y="3121175"/>
            <a:ext cx="3175503" cy="304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fab1a1d03_0_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3" name="Google Shape;173;g6fab1a1d03_0_25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5. Měřítko mapy</a:t>
            </a:r>
            <a:endParaRPr/>
          </a:p>
        </p:txBody>
      </p:sp>
      <p:sp>
        <p:nvSpPr>
          <p:cNvPr id="174" name="Google Shape;174;g6fab1a1d03_0_25"/>
          <p:cNvSpPr txBox="1"/>
          <p:nvPr>
            <p:ph idx="1" type="body"/>
          </p:nvPr>
        </p:nvSpPr>
        <p:spPr>
          <a:xfrm>
            <a:off x="720000" y="1692000"/>
            <a:ext cx="10753200" cy="31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malé, střední, velké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číselná a grafická podoba měřítka (zkreslení a použitelnost měřítka v mapách </a:t>
            </a:r>
            <a:r>
              <a:rPr lang="cs-CZ">
                <a:solidFill>
                  <a:srgbClr val="000000"/>
                </a:solidFill>
              </a:rPr>
              <a:t>určitého</a:t>
            </a:r>
            <a:r>
              <a:rPr lang="cs-CZ"/>
              <a:t> měřítka)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jiný princip značení sídel než ve vizuálních mapách (skutečná velikost sídla hraje roli jen do určité míry)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klad listů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ab1a1d03_0_3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1" name="Google Shape;181;g6fab1a1d03_0_32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6. Legenda k mapě</a:t>
            </a:r>
            <a:endParaRPr/>
          </a:p>
        </p:txBody>
      </p:sp>
      <p:sp>
        <p:nvSpPr>
          <p:cNvPr id="182" name="Google Shape;182;g6fab1a1d03_0_32"/>
          <p:cNvSpPr txBox="1"/>
          <p:nvPr>
            <p:ph idx="1" type="body"/>
          </p:nvPr>
        </p:nvSpPr>
        <p:spPr>
          <a:xfrm>
            <a:off x="720000" y="1692002"/>
            <a:ext cx="10753200" cy="5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grafická i textová (seznam zkratek)</a:t>
            </a:r>
            <a:endParaRPr/>
          </a:p>
        </p:txBody>
      </p:sp>
      <p:pic>
        <p:nvPicPr>
          <p:cNvPr id="183" name="Google Shape;183;g6fab1a1d03_0_32"/>
          <p:cNvPicPr preferRelativeResize="0"/>
          <p:nvPr/>
        </p:nvPicPr>
        <p:blipFill rotWithShape="1">
          <a:blip r:embed="rId3">
            <a:alphaModFix/>
          </a:blip>
          <a:srcRect b="50910" l="0" r="0" t="0"/>
          <a:stretch/>
        </p:blipFill>
        <p:spPr>
          <a:xfrm>
            <a:off x="1191075" y="2642050"/>
            <a:ext cx="4782698" cy="336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zentace-teiresias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2019-10-29T17:19:22Z</dcterms:created>
  <dc:creator>Michaela Hanousková</dc:creator>
</cp:coreProperties>
</file>