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66" r:id="rId2"/>
  </p:sldMasterIdLst>
  <p:notesMasterIdLst>
    <p:notesMasterId r:id="rId18"/>
  </p:notesMasterIdLst>
  <p:handoutMasterIdLst>
    <p:handoutMasterId r:id="rId19"/>
  </p:handoutMasterIdLst>
  <p:sldIdLst>
    <p:sldId id="269" r:id="rId3"/>
    <p:sldId id="268" r:id="rId4"/>
    <p:sldId id="265" r:id="rId5"/>
    <p:sldId id="267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4" r:id="rId16"/>
    <p:sldId id="263" r:id="rId1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6" autoAdjust="0"/>
  </p:normalViewPr>
  <p:slideViewPr>
    <p:cSldViewPr>
      <p:cViewPr varScale="1">
        <p:scale>
          <a:sx n="45" d="100"/>
          <a:sy n="45" d="100"/>
        </p:scale>
        <p:origin x="106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7AFE28-A74C-4B09-A0C6-ED88B979AD86}" type="datetimeFigureOut">
              <a:rPr lang="cs-CZ" altLang="cs-CZ"/>
              <a:pPr>
                <a:defRPr/>
              </a:pPr>
              <a:t>30.10.2019</a:t>
            </a:fld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82060E-C8C3-4B84-A2CF-4B7403783B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02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51480A-173D-4E26-B0D8-47E88400A6CB}" type="datetimeFigureOut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6E288E7-CA23-472F-A436-E5B49CE255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789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6E8A91-BFF2-48C1-83AC-622886CF5215}" type="slidenum">
              <a:rPr lang="cs-CZ" altLang="cs-CZ">
                <a:solidFill>
                  <a:srgbClr val="000000"/>
                </a:solidFill>
              </a:rPr>
              <a:pPr/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5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F780BE-898C-4227-B950-0541CEB72715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094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1AE59E-1C8F-4A72-A738-728E16F40965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1063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87411ED-09FD-48EA-AC4C-862FDD8246C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3342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11B17F-449A-4BC0-AC19-7FC92A8BB653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156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5CC9FC-E6F3-434A-A1D4-164E4BCADB8A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685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1ECE13-4211-4D4F-A5A5-3F4C7B1C7896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693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84460"/>
      </p:ext>
    </p:extLst>
  </p:cSld>
  <p:clrMapOvr>
    <a:masterClrMapping/>
  </p:clrMapOvr>
  <p:transition advTm="3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995617"/>
      </p:ext>
    </p:extLst>
  </p:cSld>
  <p:clrMapOvr>
    <a:masterClrMapping/>
  </p:clrMapOvr>
  <p:transition advTm="3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470931"/>
      </p:ext>
    </p:extLst>
  </p:cSld>
  <p:clrMapOvr>
    <a:masterClrMapping/>
  </p:clrMapOvr>
  <p:transition advTm="3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5E7F15-99DB-4E72-9700-4F55E3A8A2E6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CC72D78A-D8E5-4427-94C7-EABB173792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3570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AF06273-E0E3-484B-9E0F-5BE57AF4A042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158E93F8-F2E1-4E28-BA6B-06D05F557C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1697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6B78B66-9CFE-42A6-B338-8F65BF3486DF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222C988A-87B9-44CA-A937-521EF4B4A5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5085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3654D4-1E18-4D43-9C8D-90E63D74A5CF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A631000F-BCE6-435D-AE8C-5FF8470377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04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893F5F-F33A-44F8-9376-EAA2D1CA23D9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CF353121-0E53-4C9B-A118-DD8F70199A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5496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61CE084-CBFD-42EB-8BB8-0154F424F84A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E61165E3-C554-4881-8D7E-16076E7B54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3569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F9C303-F141-4C7F-A40E-FD13CA340120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FB11C70-6275-47B6-A6E9-F9CD9891FA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8326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572CE1-78EC-4033-B434-CF16BE113968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FB71E52-8466-4DC4-9E20-C608F275E0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929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94162"/>
      </p:ext>
    </p:extLst>
  </p:cSld>
  <p:clrMapOvr>
    <a:masterClrMapping/>
  </p:clrMapOvr>
  <p:transition advTm="35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CA5D55-E2B1-4AB9-ADF2-4A81370FB46A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2C9FF32F-10BB-46E3-BEFD-65EC2EEA4A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3869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FCA1ABA-C644-43B8-AF5D-28C463736E8F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159FEEE1-9872-4BB4-9F94-E79CCB21D3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003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77473F-98FA-4F38-9973-AE3A3F693058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anose="020B0604020202020204" pitchFamily="34" charset="0"/>
              </a:defRPr>
            </a:lvl1pPr>
          </a:lstStyle>
          <a:p>
            <a:fld id="{D92E0AEC-A803-4712-A803-CEF8EF902D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004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63753285"/>
      </p:ext>
    </p:extLst>
  </p:cSld>
  <p:clrMapOvr>
    <a:masterClrMapping/>
  </p:clrMapOvr>
  <p:transition advTm="3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62567"/>
      </p:ext>
    </p:extLst>
  </p:cSld>
  <p:clrMapOvr>
    <a:masterClrMapping/>
  </p:clrMapOvr>
  <p:transition advTm="3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054604"/>
      </p:ext>
    </p:extLst>
  </p:cSld>
  <p:clrMapOvr>
    <a:masterClrMapping/>
  </p:clrMapOvr>
  <p:transition advTm="3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5989"/>
      </p:ext>
    </p:extLst>
  </p:cSld>
  <p:clrMapOvr>
    <a:masterClrMapping/>
  </p:clrMapOvr>
  <p:transition advTm="3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834681"/>
      </p:ext>
    </p:extLst>
  </p:cSld>
  <p:clrMapOvr>
    <a:masterClrMapping/>
  </p:clrMapOvr>
  <p:transition advTm="3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50873913"/>
      </p:ext>
    </p:extLst>
  </p:cSld>
  <p:clrMapOvr>
    <a:masterClrMapping/>
  </p:clrMapOvr>
  <p:transition advTm="3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31116571"/>
      </p:ext>
    </p:extLst>
  </p:cSld>
  <p:clrMapOvr>
    <a:masterClrMapping/>
  </p:clrMapOvr>
  <p:transition advTm="3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457200" y="5791200"/>
            <a:ext cx="5562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cs-CZ" altLang="cs-CZ" sz="1600" i="1" smtClean="0"/>
              <a:t>Moderní kompenzační pomůcky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cs-CZ" altLang="cs-CZ" sz="1400" i="1" smtClean="0"/>
              <a:t>Úřad práce přispívá na pořízení pomůcek dle zákona 329/2011 Sb.</a:t>
            </a:r>
          </a:p>
        </p:txBody>
      </p:sp>
      <p:pic>
        <p:nvPicPr>
          <p:cNvPr id="1029" name="Picture 6" descr="SpektraLogo2D-474x24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461000"/>
            <a:ext cx="1981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DEDFB6B-B083-43D6-A5E5-6B494429FF02}" type="datetime1">
              <a:rPr lang="cs-CZ"/>
              <a:pPr>
                <a:defRPr/>
              </a:pPr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4140CC7-025D-4283-B4F4-807C1852AEF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pektra.eu/duxbury/" TargetMode="External"/><Relationship Id="rId7" Type="http://schemas.openxmlformats.org/officeDocument/2006/relationships/hyperlink" Target="mailto:verner.bretislav@spektra.e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unc.michal@spektra.eu" TargetMode="External"/><Relationship Id="rId5" Type="http://schemas.openxmlformats.org/officeDocument/2006/relationships/hyperlink" Target="mailto:pesak.milan@spektra.eu" TargetMode="External"/><Relationship Id="rId4" Type="http://schemas.openxmlformats.org/officeDocument/2006/relationships/hyperlink" Target="http://www.facebook.com/Spektra.zra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pektra.eu/duxbur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684213" y="1341438"/>
            <a:ext cx="7772400" cy="2159000"/>
          </a:xfrm>
        </p:spPr>
        <p:txBody>
          <a:bodyPr/>
          <a:lstStyle/>
          <a:p>
            <a:pPr eaLnBrk="1" hangingPunct="1"/>
            <a:r>
              <a:rPr lang="cs-CZ" altLang="cs-CZ" sz="3400" b="1" smtClean="0">
                <a:latin typeface="Arial" panose="020B0604020202020204" pitchFamily="34" charset="0"/>
                <a:cs typeface="Arial" panose="020B0604020202020204" pitchFamily="34" charset="0"/>
              </a:rPr>
              <a:t>Braillská tiskárna Everest-D V5 </a:t>
            </a:r>
            <a:br>
              <a:rPr lang="cs-CZ" altLang="cs-CZ" sz="34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400" b="1" smtClean="0">
                <a:latin typeface="Arial" panose="020B0604020202020204" pitchFamily="34" charset="0"/>
                <a:cs typeface="Arial" panose="020B0604020202020204" pitchFamily="34" charset="0"/>
              </a:rPr>
              <a:t>s vlastním editorem a formátování braillského tisku v editoru Duxbury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00113" y="4292600"/>
            <a:ext cx="7556500" cy="1033463"/>
          </a:xfrm>
        </p:spPr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</a:rPr>
              <a:t>PhDr. Milan </a:t>
            </a:r>
            <a:r>
              <a:rPr lang="cs-CZ" sz="2600" dirty="0" smtClean="0">
                <a:solidFill>
                  <a:schemeClr val="tx1"/>
                </a:solidFill>
              </a:rPr>
              <a:t>Pešák</a:t>
            </a:r>
            <a:endParaRPr lang="cs-CZ" sz="26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Michal Kunc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Břetislav Verner, CSc.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4340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386388"/>
            <a:ext cx="1941512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ovéPole 3"/>
          <p:cNvSpPr txBox="1">
            <a:spLocks noChangeArrowheads="1"/>
          </p:cNvSpPr>
          <p:nvPr/>
        </p:nvSpPr>
        <p:spPr bwMode="auto">
          <a:xfrm>
            <a:off x="900113" y="5867400"/>
            <a:ext cx="4176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Spektra, výrobní družstvo nevidomých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formátování: kódy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/>
          <a:lstStyle/>
          <a:p>
            <a:r>
              <a:rPr lang="cs-CZ" sz="1800" dirty="0" smtClean="0"/>
              <a:t>Dokument formátujete tak, že do textu vkládáte značky - </a:t>
            </a:r>
            <a:r>
              <a:rPr lang="cs-CZ" sz="1800" dirty="0" smtClean="0"/>
              <a:t>formátovací </a:t>
            </a:r>
            <a:r>
              <a:rPr lang="cs-CZ" sz="1800" dirty="0" smtClean="0"/>
              <a:t>kódy.</a:t>
            </a:r>
          </a:p>
          <a:p>
            <a:r>
              <a:rPr lang="cs-CZ" sz="1800" dirty="0" smtClean="0"/>
              <a:t>Vložené značky v dokumentu vidíte v zobrazení kódů (kódy jsou uzavřené do hranatých závorek). </a:t>
            </a:r>
          </a:p>
          <a:p>
            <a:r>
              <a:rPr lang="cs-CZ" sz="1800" dirty="0" smtClean="0"/>
              <a:t>Účinek vloženého kódu se projeví na textu od místa kódu do konce textu nebo k dalšímu kódu, který takový účinek ruší. Formát vidíte v zobrazení bez kódů, v zobrazení kódů vidíte vložené kódy a nevidíte formátování.</a:t>
            </a:r>
          </a:p>
          <a:p>
            <a:r>
              <a:rPr lang="cs-CZ" sz="1800" dirty="0" smtClean="0"/>
              <a:t>Seznam všech kódů otevřete klávesou F5, je jich asi 200; častěji budete používat tak desetinu z nich.</a:t>
            </a:r>
          </a:p>
          <a:p>
            <a:r>
              <a:rPr lang="cs-CZ" sz="1800" dirty="0" smtClean="0"/>
              <a:t>Existuje několik způsobů, jak kódy do textu vkládat: Přímé vkládání jednotlivých kódů ze seznamu F5 je ten nejhorší způsob, mnohem lepší je vkládat kódy prostřednictví stylů – řekneme si později.</a:t>
            </a:r>
          </a:p>
          <a:p>
            <a:r>
              <a:rPr lang="cs-CZ" sz="1800" dirty="0" smtClean="0"/>
              <a:t>Úplně nejlepší způsob je pořídit dobře formátovaný zdrojový text ve Wordu, který pak DBT automaticky převede na vlastní styly a kódy.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38400584"/>
      </p:ext>
    </p:extLst>
  </p:cSld>
  <p:clrMapOvr>
    <a:masterClrMapping/>
  </p:clrMapOvr>
  <p:transition advTm="3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formátovacích prvků:</a:t>
            </a:r>
            <a:br>
              <a:rPr lang="cs-CZ" dirty="0" smtClean="0"/>
            </a:br>
            <a:r>
              <a:rPr lang="cs-CZ" sz="2800" dirty="0" smtClean="0"/>
              <a:t>šablony &gt; styly &gt; kódy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936104"/>
          </a:xfrm>
        </p:spPr>
        <p:txBody>
          <a:bodyPr/>
          <a:lstStyle/>
          <a:p>
            <a:r>
              <a:rPr lang="cs-CZ" sz="1800" dirty="0" smtClean="0"/>
              <a:t>Otevíranému souboru je přiřazena jedna šablona (Czech – basic).</a:t>
            </a:r>
          </a:p>
          <a:p>
            <a:r>
              <a:rPr lang="cs-CZ" sz="1800" dirty="0" smtClean="0"/>
              <a:t>Šablona je kolekce dostupných stylů, každý styl je sekvence kódů. Seznam stylů je F8. Vkládejte raději styly, nikoli kódy.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828" y="1700808"/>
            <a:ext cx="59055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09870"/>
      </p:ext>
    </p:extLst>
  </p:cSld>
  <p:clrMapOvr>
    <a:masterClrMapping/>
  </p:clrMapOvr>
  <p:transition advTm="3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Formátovací prvek: styly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989040"/>
          </a:xfrm>
        </p:spPr>
        <p:txBody>
          <a:bodyPr/>
          <a:lstStyle/>
          <a:p>
            <a:r>
              <a:rPr lang="cs-CZ" sz="1800" dirty="0" smtClean="0"/>
              <a:t>Dokument formátujete tak, že do textu vkládáte formátovací kódy prostřednictvím stylů – tj. do textu vkládáte styly. Styl je sekvence kódů.</a:t>
            </a:r>
          </a:p>
          <a:p>
            <a:r>
              <a:rPr lang="cs-CZ" sz="1800" dirty="0" smtClean="0"/>
              <a:t>Vložené styly v dokumentu vidíte v zobrazení stylů a kódů (styly jsou uzavřené do špičatých závorek, každý styl má začátek &lt;.&gt; a &lt;/.&gt; konec). </a:t>
            </a:r>
          </a:p>
          <a:p>
            <a:r>
              <a:rPr lang="cs-CZ" sz="1800" dirty="0" smtClean="0"/>
              <a:t>Styly vkládáte ze seznamu F8 na pozici kurzoru, jsou dva druhy stylů: styl odstavce, který působí na celý odstavec s kurzorem, a styl znaků, který působí jen na vybraný blok.</a:t>
            </a:r>
          </a:p>
          <a:p>
            <a:r>
              <a:rPr lang="cs-CZ" sz="1800" dirty="0" smtClean="0"/>
              <a:t>Sekvenci kódů, které daný styl obsahuje můžete vidět např. z menu Dokument: Upravit styl.</a:t>
            </a:r>
          </a:p>
          <a:p>
            <a:r>
              <a:rPr lang="cs-CZ" sz="1800" dirty="0" smtClean="0"/>
              <a:t>Formátovaný text vidíte v zobrazení bez kódů, v zobrazení stylů a kódů vidíte vložené styly a kódy a nevidíte formátování.</a:t>
            </a:r>
          </a:p>
          <a:p>
            <a:r>
              <a:rPr lang="cs-CZ" sz="1800" dirty="0" smtClean="0"/>
              <a:t>Styly, které můžete do otevřeného dokumentu vkládat, určuje šablona. Šablonu každému dokumentu přiřazujete jednoznačně při jeho otevření.</a:t>
            </a:r>
          </a:p>
        </p:txBody>
      </p:sp>
    </p:spTree>
    <p:extLst>
      <p:ext uri="{BB962C8B-B14F-4D97-AF65-F5344CB8AC3E}">
        <p14:creationId xmlns:p14="http://schemas.microsoft.com/office/powerpoint/2010/main" val="3931623610"/>
      </p:ext>
    </p:extLst>
  </p:cSld>
  <p:clrMapOvr>
    <a:masterClrMapping/>
  </p:clrMapOvr>
  <p:transition advTm="3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je snadné:</a:t>
            </a:r>
            <a:br>
              <a:rPr lang="cs-CZ" dirty="0" smtClean="0"/>
            </a:br>
            <a:r>
              <a:rPr lang="cs-CZ" sz="2800" dirty="0" smtClean="0"/>
              <a:t>téměř vše si lze přizpůsobit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6"/>
          </a:xfrm>
        </p:spPr>
        <p:txBody>
          <a:bodyPr/>
          <a:lstStyle/>
          <a:p>
            <a:r>
              <a:rPr lang="cs-CZ" sz="1800" dirty="0" err="1" smtClean="0"/>
              <a:t>Šáblony</a:t>
            </a:r>
            <a:r>
              <a:rPr lang="cs-CZ" sz="1800" dirty="0" smtClean="0"/>
              <a:t> můžete přejmenovávat, přidávat, mazat, upravovat (přidávat a odebírat její styly). Jenom základní šablonu Czech – basic musíte respektovat.</a:t>
            </a:r>
          </a:p>
          <a:p>
            <a:r>
              <a:rPr lang="cs-CZ" sz="1800" dirty="0" smtClean="0"/>
              <a:t>Styly m</a:t>
            </a:r>
            <a:r>
              <a:rPr lang="cs-CZ" sz="1800" dirty="0" smtClean="0"/>
              <a:t>ůžete přejmenovávat, přidávat, mazat, upravovat (přidávat a odebírat jejich kódy).</a:t>
            </a:r>
          </a:p>
          <a:p>
            <a:r>
              <a:rPr lang="cs-CZ" sz="1800" dirty="0" smtClean="0"/>
              <a:t>Jenom s kódy neuděláte nic, ty jsou dané od </a:t>
            </a:r>
            <a:r>
              <a:rPr lang="cs-CZ" sz="1800" dirty="0" err="1" smtClean="0"/>
              <a:t>Duxbury</a:t>
            </a:r>
            <a:r>
              <a:rPr lang="cs-CZ" sz="1800" dirty="0" smtClean="0"/>
              <a:t>. Kódy se musíte naučit, stačí jich znát jen pár. Všechny kódy jsou popsané v českém Průvodci nebo v originální nápovědě.</a:t>
            </a:r>
          </a:p>
          <a:p>
            <a:r>
              <a:rPr lang="cs-CZ" sz="1800" dirty="0" smtClean="0"/>
              <a:t>Úplně nejlepší cestou k dobrému a správnému formátování Braillu je napsat dobře formátovaný zdrojový text ve Wordu. Editor DBT má propracované automatické mapování stylů Wordu na styly DBT, takže si tak ušetříte mnoho práce v DBT. Naučte se dobře Word a formátujte text ve Wordu pomocí stylů. Autoři DBT sestavili 10 tipů pro práci ve Wordu, jsou přeložené v Průvodci a ve Stručném </a:t>
            </a:r>
            <a:r>
              <a:rPr lang="cs-CZ" sz="1800" dirty="0" err="1" smtClean="0"/>
              <a:t>tutorialu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54847722"/>
      </p:ext>
    </p:extLst>
  </p:cSld>
  <p:clrMapOvr>
    <a:masterClrMapping/>
  </p:clrMapOvr>
  <p:transition advTm="35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mtClean="0"/>
              <a:t>Závěr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643188" y="1481138"/>
            <a:ext cx="58166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6700" indent="-266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800"/>
              <a:t>Který smysl je pro člověka s omezenou zrakovou funkcí nejdůležitější? Marná a zbytečná diskuze, neboť jde o to, aby všechny zachované schopnosti byly využity co nejefektivněji a nejpřirozeněji.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l-PL" altLang="cs-CZ" sz="1800"/>
              <a:t>Co však zanedbáme na začátku, později se těžko dohání: Nenechme se tedy omezovat krátkodobými efekty a zdánlivou snadností jednostranné orientace na zpřístupnění informací pouze hlasem.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l-PL" altLang="cs-CZ" sz="1800"/>
              <a:t>Investice do technologií umožňujících hmatové vnímání i do úsilí zvládnout dovednost ve čtení Braillova písma se později v životě vždy vrátí.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l-PL" altLang="cs-CZ" sz="1800"/>
              <a:t>Gramotnost a Braillovo písmo v inkluzi: Když umíme správně a bez chyb psát, jsme pak lépe zaměstnatelní.</a:t>
            </a:r>
          </a:p>
        </p:txBody>
      </p:sp>
      <p:grpSp>
        <p:nvGrpSpPr>
          <p:cNvPr id="24580" name="Group 13"/>
          <p:cNvGrpSpPr>
            <a:grpSpLocks/>
          </p:cNvGrpSpPr>
          <p:nvPr/>
        </p:nvGrpSpPr>
        <p:grpSpPr bwMode="auto">
          <a:xfrm>
            <a:off x="1042988" y="1557338"/>
            <a:ext cx="1143000" cy="1714500"/>
            <a:chOff x="2138" y="11318"/>
            <a:chExt cx="1800" cy="2700"/>
          </a:xfrm>
        </p:grpSpPr>
        <p:sp>
          <p:nvSpPr>
            <p:cNvPr id="24581" name="Oval 14"/>
            <p:cNvSpPr>
              <a:spLocks noChangeArrowheads="1"/>
            </p:cNvSpPr>
            <p:nvPr/>
          </p:nvSpPr>
          <p:spPr bwMode="auto">
            <a:xfrm>
              <a:off x="2138" y="1131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582" name="Oval 15"/>
            <p:cNvSpPr>
              <a:spLocks noChangeArrowheads="1"/>
            </p:cNvSpPr>
            <p:nvPr/>
          </p:nvSpPr>
          <p:spPr bwMode="auto">
            <a:xfrm>
              <a:off x="3398" y="1131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583" name="Oval 16"/>
            <p:cNvSpPr>
              <a:spLocks noChangeArrowheads="1"/>
            </p:cNvSpPr>
            <p:nvPr/>
          </p:nvSpPr>
          <p:spPr bwMode="auto">
            <a:xfrm>
              <a:off x="2138" y="1239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584" name="Oval 17"/>
            <p:cNvSpPr>
              <a:spLocks noChangeArrowheads="1"/>
            </p:cNvSpPr>
            <p:nvPr/>
          </p:nvSpPr>
          <p:spPr bwMode="auto">
            <a:xfrm>
              <a:off x="3398" y="1239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585" name="Oval 18"/>
            <p:cNvSpPr>
              <a:spLocks noChangeArrowheads="1"/>
            </p:cNvSpPr>
            <p:nvPr/>
          </p:nvSpPr>
          <p:spPr bwMode="auto">
            <a:xfrm>
              <a:off x="2138" y="1347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24586" name="Oval 19"/>
            <p:cNvSpPr>
              <a:spLocks noChangeArrowheads="1"/>
            </p:cNvSpPr>
            <p:nvPr/>
          </p:nvSpPr>
          <p:spPr bwMode="auto">
            <a:xfrm>
              <a:off x="3398" y="13478"/>
              <a:ext cx="540" cy="5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</p:grpSp>
    </p:spTree>
  </p:cSld>
  <p:clrMapOvr>
    <a:masterClrMapping/>
  </p:clrMapOvr>
  <p:transition advTm="3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Odkazy a kontakty</a:t>
            </a:r>
            <a:endParaRPr lang="cs-CZ" altLang="cs-CZ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53729"/>
            <a:ext cx="8077200" cy="2135311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cs-CZ" sz="2000" dirty="0" smtClean="0"/>
              <a:t>Průvodce DBT a Stručný tutoriál: </a:t>
            </a:r>
            <a:r>
              <a:rPr lang="cs-CZ" altLang="cs-CZ" sz="2000" dirty="0" smtClean="0">
                <a:hlinkClick r:id="rId3"/>
              </a:rPr>
              <a:t>https</a:t>
            </a:r>
            <a:r>
              <a:rPr lang="cs-CZ" altLang="cs-CZ" sz="2000" dirty="0">
                <a:hlinkClick r:id="rId3"/>
              </a:rPr>
              <a:t>://spektra.eu/duxbury/</a:t>
            </a:r>
            <a:endParaRPr lang="cs-CZ" altLang="cs-CZ" sz="2000" dirty="0" smtClean="0"/>
          </a:p>
          <a:p>
            <a:pPr marL="0" indent="0" eaLnBrk="1" hangingPunct="1">
              <a:buFontTx/>
              <a:buNone/>
              <a:defRPr/>
            </a:pPr>
            <a:endParaRPr lang="cs-CZ" altLang="cs-CZ" sz="10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altLang="cs-CZ" sz="2000" dirty="0" smtClean="0"/>
              <a:t>Úplný </a:t>
            </a:r>
            <a:r>
              <a:rPr lang="cs-CZ" altLang="cs-CZ" sz="2000" dirty="0" smtClean="0"/>
              <a:t>přehled moderních kompenzačních </a:t>
            </a:r>
            <a:r>
              <a:rPr lang="cs-CZ" altLang="cs-CZ" sz="2000" dirty="0" smtClean="0"/>
              <a:t>pomůcek: </a:t>
            </a:r>
            <a:r>
              <a:rPr lang="cs-CZ" altLang="cs-CZ" sz="2000" b="1" dirty="0" smtClean="0">
                <a:solidFill>
                  <a:schemeClr val="accent1">
                    <a:lumMod val="50000"/>
                  </a:schemeClr>
                </a:solidFill>
              </a:rPr>
              <a:t>www.spektra.eu</a:t>
            </a:r>
            <a:endParaRPr lang="cs-CZ" alt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cs-CZ" sz="2000" dirty="0" smtClean="0"/>
              <a:t>Aktuality také na </a:t>
            </a:r>
            <a:r>
              <a:rPr lang="cs-CZ" altLang="cs-CZ" sz="2000" dirty="0" err="1" smtClean="0"/>
              <a:t>facebooku</a:t>
            </a:r>
            <a:r>
              <a:rPr lang="cs-CZ" altLang="cs-CZ" sz="2000" dirty="0" smtClean="0"/>
              <a:t>: </a:t>
            </a:r>
            <a:r>
              <a:rPr lang="cs-CZ" altLang="cs-CZ" sz="2000" b="1" dirty="0" smtClean="0">
                <a:solidFill>
                  <a:srgbClr val="0070C0"/>
                </a:solidFill>
                <a:hlinkClick r:id="rId4"/>
              </a:rPr>
              <a:t>www.facebook.com/Spektra.zrak</a:t>
            </a:r>
            <a:r>
              <a:rPr lang="cs-CZ" altLang="cs-CZ" sz="2000" b="1" dirty="0" smtClean="0">
                <a:solidFill>
                  <a:srgbClr val="0070C0"/>
                </a:solidFill>
                <a:hlinkClick r:id="rId4"/>
              </a:rPr>
              <a:t>/</a:t>
            </a:r>
            <a:endParaRPr lang="cs-CZ" altLang="cs-CZ" sz="2000" b="1" dirty="0" smtClean="0">
              <a:solidFill>
                <a:srgbClr val="0070C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cs-CZ" sz="20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altLang="cs-CZ" sz="2000" dirty="0" smtClean="0"/>
              <a:t>Kontakt </a:t>
            </a:r>
            <a:r>
              <a:rPr lang="cs-CZ" altLang="cs-CZ" sz="2000" dirty="0" smtClean="0"/>
              <a:t>na </a:t>
            </a:r>
            <a:r>
              <a:rPr lang="cs-CZ" altLang="cs-CZ" sz="2000" dirty="0" smtClean="0"/>
              <a:t>přednášející:</a:t>
            </a:r>
          </a:p>
          <a:p>
            <a:pPr marL="0" indent="0" eaLnBrk="1" hangingPunct="1">
              <a:buFontTx/>
              <a:buNone/>
              <a:defRPr/>
            </a:pPr>
            <a:endParaRPr lang="cs-CZ" altLang="cs-CZ" sz="2800" b="1" dirty="0" smtClean="0">
              <a:solidFill>
                <a:schemeClr val="accent2"/>
              </a:solidFill>
            </a:endParaRPr>
          </a:p>
        </p:txBody>
      </p:sp>
      <p:sp>
        <p:nvSpPr>
          <p:cNvPr id="25604" name="TextovéPole 1"/>
          <p:cNvSpPr txBox="1">
            <a:spLocks noChangeArrowheads="1"/>
          </p:cNvSpPr>
          <p:nvPr/>
        </p:nvSpPr>
        <p:spPr bwMode="auto">
          <a:xfrm>
            <a:off x="609600" y="487213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Děkujeme </a:t>
            </a:r>
            <a:r>
              <a:rPr lang="cs-CZ" altLang="cs-CZ" sz="2000" b="1" dirty="0"/>
              <a:t>za pozornost 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779912" y="3308791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hlinkClick r:id="rId5"/>
              </a:rPr>
              <a:t>pesak.milan@spektra.eu</a:t>
            </a:r>
            <a:endParaRPr lang="cs-CZ" altLang="cs-CZ" b="1" dirty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hlinkClick r:id="rId6"/>
              </a:rPr>
              <a:t>kunc.michal@spektra.eu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hlinkClick r:id="rId7"/>
              </a:rPr>
              <a:t>verner.bretislav@spektra.eu</a:t>
            </a:r>
            <a:endParaRPr lang="cs-CZ" altLang="cs-CZ" b="1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ransition advTm="3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altLang="cs-CZ" smtClean="0"/>
              <a:t>Listening isn</a:t>
            </a:r>
            <a:r>
              <a:rPr lang="en-US" altLang="cs-CZ" smtClean="0"/>
              <a:t>’</a:t>
            </a:r>
            <a:r>
              <a:rPr lang="cs-CZ" altLang="cs-CZ" smtClean="0"/>
              <a:t>t Reading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676400"/>
            <a:ext cx="8135937" cy="6731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cs-CZ" altLang="cs-CZ" sz="1800" smtClean="0"/>
              <a:t>Pokročilé asistivní technologie a Braillovo písmo - má to ještě praktický smysl?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706438" y="2276475"/>
            <a:ext cx="7897812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sz="1800" kern="0" dirty="0"/>
              <a:t>Poslouchání opravdu není </a:t>
            </a:r>
            <a:r>
              <a:rPr lang="cs-CZ" altLang="cs-CZ" sz="1800" kern="0" dirty="0" smtClean="0"/>
              <a:t>čtením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cs-CZ" altLang="cs-CZ" sz="1800" kern="0" dirty="0" smtClean="0"/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kern="0" dirty="0"/>
              <a:t>Vytištěná nebo v textové formě zobrazená informace má trvalejší hodnotu – je přístupná kdykoli od svého vzniku (napsání promítnutí či vytištění) po zánik (zničení knihy, zobrazení jiného textu či obrazu nebo smazání tabule).</a:t>
            </a:r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kern="0" dirty="0"/>
              <a:t>V psaných informacích lze podstatně lépe a efektivněji vyhledávat.</a:t>
            </a:r>
            <a:endParaRPr lang="cs-CZ" altLang="cs-CZ" sz="1800" kern="0" dirty="0" smtClean="0"/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kern="0" dirty="0"/>
              <a:t>V napsaném textu lze zvýrazňovat, editovat (vpisovat či škrtat) atd. Nejen tím lze zvýraznit strukturu složitější informace</a:t>
            </a:r>
            <a:r>
              <a:rPr lang="cs-CZ" altLang="cs-CZ" sz="1800" kern="0" dirty="0" smtClean="0"/>
              <a:t>.</a:t>
            </a:r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kern="0" dirty="0"/>
              <a:t>U zobrazené informace si tempo jejího zpracování může ve značném rozsahu určit ten, kdo čte. (U informace mluvené tempo určuje ten, kdo mluví</a:t>
            </a:r>
            <a:r>
              <a:rPr lang="cs-CZ" altLang="cs-CZ" sz="1800" kern="0" dirty="0" smtClean="0"/>
              <a:t>.).</a:t>
            </a:r>
          </a:p>
        </p:txBody>
      </p:sp>
    </p:spTree>
  </p:cSld>
  <p:clrMapOvr>
    <a:masterClrMapping/>
  </p:clrMapOvr>
  <p:transition advTm="3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0413" y="333375"/>
            <a:ext cx="7772400" cy="863600"/>
          </a:xfrm>
        </p:spPr>
        <p:txBody>
          <a:bodyPr/>
          <a:lstStyle/>
          <a:p>
            <a:pPr eaLnBrk="1" hangingPunct="1"/>
            <a:r>
              <a:rPr lang="cs-CZ" altLang="cs-CZ" smtClean="0"/>
              <a:t>Využitelnost Braillova písma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62438" y="2154238"/>
            <a:ext cx="4237037" cy="3074987"/>
          </a:xfrm>
        </p:spPr>
        <p:txBody>
          <a:bodyPr/>
          <a:lstStyle/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smtClean="0"/>
              <a:t>Náročné je naučit se Braillovo písmo číst. Není to snadné pro učitele (čtení očima) a je to podstatně těžší pro nevidomého člověka (čtení hmatem). Je to fyzicky i psychicky zatěžující, nesrovnatelně těžší, než poslouchat. </a:t>
            </a:r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smtClean="0"/>
              <a:t>Hlasové výstupy jsou efektivnější a řádově levnější než braillské řádky či tiskárny.</a:t>
            </a:r>
          </a:p>
          <a:p>
            <a:pPr marL="266700" indent="-266700" algn="l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800" smtClean="0"/>
              <a:t>Pro nácvik čtení a psaní Braillova bodového písma je dodnes nejvhodnější a nejrozšířenější pomůckou Pichtův psací stroj.</a:t>
            </a:r>
          </a:p>
        </p:txBody>
      </p:sp>
      <p:pic>
        <p:nvPicPr>
          <p:cNvPr id="16388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524125"/>
            <a:ext cx="3744913" cy="241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ovéPole 2"/>
          <p:cNvSpPr txBox="1">
            <a:spLocks noChangeArrowheads="1"/>
          </p:cNvSpPr>
          <p:nvPr/>
        </p:nvSpPr>
        <p:spPr bwMode="auto">
          <a:xfrm>
            <a:off x="684213" y="1484313"/>
            <a:ext cx="7704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Braillovo písmo se dnes méně používá, preferované jsou hlasové výstupy.</a:t>
            </a:r>
          </a:p>
        </p:txBody>
      </p:sp>
    </p:spTree>
  </p:cSld>
  <p:clrMapOvr>
    <a:masterClrMapping/>
  </p:clrMapOvr>
  <p:transition advTm="3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Braillská tiskárna Everest-D V5</a:t>
            </a:r>
          </a:p>
        </p:txBody>
      </p:sp>
      <p:sp>
        <p:nvSpPr>
          <p:cNvPr id="17411" name="TextovéPole 2"/>
          <p:cNvSpPr txBox="1">
            <a:spLocks noChangeArrowheads="1"/>
          </p:cNvSpPr>
          <p:nvPr/>
        </p:nvSpPr>
        <p:spPr bwMode="auto">
          <a:xfrm>
            <a:off x="4716463" y="3341688"/>
            <a:ext cx="40322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1800"/>
              <a:t>Ideální řešení pro větší objemy tisku v bodovém písmu.</a:t>
            </a:r>
          </a:p>
          <a:p>
            <a:pPr>
              <a:spcBef>
                <a:spcPct val="0"/>
              </a:spcBef>
            </a:pPr>
            <a:r>
              <a:rPr lang="cs-CZ" altLang="cs-CZ" sz="1800"/>
              <a:t>Vhodné do škol a center, SPC.</a:t>
            </a:r>
          </a:p>
          <a:p>
            <a:pPr>
              <a:spcBef>
                <a:spcPct val="0"/>
              </a:spcBef>
            </a:pPr>
            <a:r>
              <a:rPr lang="cs-CZ" altLang="cs-CZ" sz="1800"/>
              <a:t>Jednoduchý editor idB a webové rozhraní ve vybavení tiskárny Everest (včetně multiplatformní podpory).</a:t>
            </a:r>
          </a:p>
        </p:txBody>
      </p:sp>
      <p:pic>
        <p:nvPicPr>
          <p:cNvPr id="1741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00150"/>
            <a:ext cx="3876675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716463" y="1412875"/>
            <a:ext cx="3946525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cs-CZ" altLang="cs-CZ" sz="1800" kern="0" dirty="0" smtClean="0"/>
              <a:t>Braillská tiskárna umožňuje obou-</a:t>
            </a:r>
            <a:r>
              <a:rPr lang="cs-CZ" altLang="cs-CZ" sz="1800" kern="0" dirty="0" err="1" smtClean="0"/>
              <a:t>stranný</a:t>
            </a:r>
            <a:r>
              <a:rPr lang="cs-CZ" altLang="cs-CZ" sz="1800" kern="0" dirty="0" smtClean="0"/>
              <a:t> tisk textu na papír v 6- nebo 8-bodovém písmu, tisk grafiky, grafických znaků či reliéfní tisk latinky. Pro inkluzi lze realizovat i soutisk Braillu a </a:t>
            </a:r>
            <a:r>
              <a:rPr lang="cs-CZ" altLang="cs-CZ" sz="1800" kern="0" dirty="0" err="1" smtClean="0"/>
              <a:t>černotisku</a:t>
            </a:r>
            <a:r>
              <a:rPr lang="cs-CZ" altLang="cs-CZ" sz="1800" kern="0" dirty="0" smtClean="0"/>
              <a:t>.</a:t>
            </a:r>
          </a:p>
        </p:txBody>
      </p:sp>
    </p:spTree>
  </p:cSld>
  <p:clrMapOvr>
    <a:masterClrMapping/>
  </p:clrMapOvr>
  <p:transition advTm="3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46088" y="188913"/>
            <a:ext cx="8229600" cy="1108075"/>
          </a:xfrm>
        </p:spPr>
        <p:txBody>
          <a:bodyPr/>
          <a:lstStyle/>
          <a:p>
            <a:r>
              <a:rPr lang="cs-CZ" altLang="cs-CZ" smtClean="0"/>
              <a:t>Formátovaný braillský tisk</a:t>
            </a:r>
          </a:p>
        </p:txBody>
      </p:sp>
      <p:sp>
        <p:nvSpPr>
          <p:cNvPr id="18435" name="TextovéPole 2"/>
          <p:cNvSpPr txBox="1">
            <a:spLocks noChangeArrowheads="1"/>
          </p:cNvSpPr>
          <p:nvPr/>
        </p:nvSpPr>
        <p:spPr bwMode="auto">
          <a:xfrm>
            <a:off x="755650" y="2852738"/>
            <a:ext cx="7704138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Editor </a:t>
            </a:r>
            <a:r>
              <a:rPr lang="cs-CZ" altLang="cs-CZ" sz="1800" dirty="0" err="1"/>
              <a:t>Duxbury</a:t>
            </a:r>
            <a:r>
              <a:rPr lang="cs-CZ" altLang="cs-CZ" sz="1800" dirty="0"/>
              <a:t>, USA (zkráceně DBT = </a:t>
            </a:r>
            <a:r>
              <a:rPr lang="cs-CZ" altLang="cs-CZ" sz="1800" dirty="0" err="1"/>
              <a:t>Duxbury</a:t>
            </a:r>
            <a:r>
              <a:rPr lang="cs-CZ" altLang="cs-CZ" sz="1800" dirty="0"/>
              <a:t> Braille </a:t>
            </a:r>
            <a:r>
              <a:rPr lang="cs-CZ" altLang="cs-CZ" sz="1800" dirty="0" err="1"/>
              <a:t>Translator</a:t>
            </a:r>
            <a:r>
              <a:rPr lang="cs-CZ" altLang="cs-CZ" sz="1800" dirty="0"/>
              <a:t>) je velmi sofistikovaný editor, k dispozici má mnoho formátovacích funkcí, postavený na značkovacím jazyku. Vhodné řešení při větší potřebě formátovaného braillského tisku.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Ke stažení (</a:t>
            </a:r>
            <a:r>
              <a:rPr lang="cs-CZ" altLang="cs-CZ" sz="1800" dirty="0">
                <a:hlinkClick r:id="rId3"/>
              </a:rPr>
              <a:t>https://spektra.eu/duxbury/</a:t>
            </a:r>
            <a:r>
              <a:rPr lang="cs-CZ" altLang="cs-CZ" sz="1800" dirty="0"/>
              <a:t>):</a:t>
            </a:r>
          </a:p>
        </p:txBody>
      </p:sp>
      <p:pic>
        <p:nvPicPr>
          <p:cNvPr id="18436" name="Picture 2" descr="Duxbury Systems - The Worldwide Braille Translation Lead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296988"/>
            <a:ext cx="571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ovéPole 2"/>
          <p:cNvSpPr txBox="1">
            <a:spLocks noChangeArrowheads="1"/>
          </p:cNvSpPr>
          <p:nvPr/>
        </p:nvSpPr>
        <p:spPr bwMode="auto">
          <a:xfrm>
            <a:off x="755650" y="4652963"/>
            <a:ext cx="7632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1800"/>
              <a:t>Stručný tutoriál pro začátečníky v práci s editorem DBT</a:t>
            </a:r>
          </a:p>
          <a:p>
            <a:pPr>
              <a:spcBef>
                <a:spcPct val="0"/>
              </a:spcBef>
            </a:pPr>
            <a:r>
              <a:rPr lang="cs-CZ" altLang="cs-CZ" sz="1800"/>
              <a:t>Průvodce formátováním braillského textu v editoru Duxbury (manuál)</a:t>
            </a:r>
          </a:p>
        </p:txBody>
      </p:sp>
    </p:spTree>
  </p:cSld>
  <p:clrMapOvr>
    <a:masterClrMapping/>
  </p:clrMapOvr>
  <p:transition advTm="3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cs-CZ" smtClean="0"/>
              <a:t>Okno editoru DBT</a:t>
            </a:r>
            <a:endParaRPr lang="cs-CZ" alt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576263" y="4581525"/>
            <a:ext cx="7956550" cy="935038"/>
          </a:xfrm>
        </p:spPr>
        <p:txBody>
          <a:bodyPr/>
          <a:lstStyle/>
          <a:p>
            <a:r>
              <a:rPr lang="cs-CZ" altLang="cs-CZ" sz="1800" smtClean="0"/>
              <a:t>Okno editoru DBT je organizováno podobně jako okno Wordu</a:t>
            </a:r>
          </a:p>
          <a:p>
            <a:r>
              <a:rPr lang="cs-CZ" altLang="cs-CZ" sz="1800" smtClean="0"/>
              <a:t>V okně text běžně editujete, zdrojový text importujete např. z Wordu nebo otevřete nový soubor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1268413"/>
            <a:ext cx="69151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r>
              <a:rPr lang="pl-PL" altLang="cs-CZ" smtClean="0"/>
              <a:t>Okno editoru DBT (pokračování)</a:t>
            </a:r>
            <a:endParaRPr lang="cs-CZ" altLang="cs-CZ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76263" y="4581525"/>
            <a:ext cx="7956550" cy="935038"/>
          </a:xfrm>
        </p:spPr>
        <p:txBody>
          <a:bodyPr/>
          <a:lstStyle/>
          <a:p>
            <a:r>
              <a:rPr lang="cs-CZ" altLang="cs-CZ" sz="1800" smtClean="0"/>
              <a:t>V DBT pracujete jen se dvěma typy dokumentu: černotisk (*.dxp = duxbury print) nebo braille (*.dxb = duxbury braille): černotiskový dokument přeložený podle přiřazené brail.tabulky získává příponu .dxb.</a:t>
            </a:r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1268413"/>
            <a:ext cx="69151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Princip práce v DBT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21875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1800" dirty="0" smtClean="0"/>
              <a:t>Práce v DBT je vlastně jednoduchá: Vaším úkolem je pořídit zdrojový </a:t>
            </a:r>
            <a:r>
              <a:rPr lang="cs-CZ" altLang="cs-CZ" sz="1800" dirty="0" err="1" smtClean="0"/>
              <a:t>černotiskový</a:t>
            </a:r>
            <a:r>
              <a:rPr lang="cs-CZ" altLang="cs-CZ" sz="1800" dirty="0" smtClean="0"/>
              <a:t> dokument, ten správně naformátovat, a pak v požadovaném formátu vytisknout na braillské tiskárně.</a:t>
            </a:r>
          </a:p>
          <a:p>
            <a:pPr marL="0" indent="0">
              <a:buFontTx/>
              <a:buNone/>
            </a:pPr>
            <a:r>
              <a:rPr lang="cs-CZ" altLang="cs-CZ" sz="1800" dirty="0" smtClean="0"/>
              <a:t>Cílem výuky práce v DBT je, abyste obě činnosti – pořízení zdrojového dokumentu i jeho správné formátování – zvládli dobře a efektivně, s co nejmenší námahou.</a:t>
            </a:r>
          </a:p>
          <a:p>
            <a:pPr marL="0" indent="0">
              <a:buFontTx/>
              <a:buNone/>
            </a:pPr>
            <a:r>
              <a:rPr lang="cs-CZ" altLang="cs-CZ" sz="1800" dirty="0" smtClean="0"/>
              <a:t>Schéma práce v DBT lze představit tímto diagramem: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595688"/>
            <a:ext cx="72517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Vzhled dokumentu v okně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875"/>
            <a:ext cx="7920038" cy="432038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1800" dirty="0" smtClean="0"/>
              <a:t>Různé možnosti </a:t>
            </a:r>
            <a:r>
              <a:rPr lang="cs-CZ" sz="1800" dirty="0" smtClean="0"/>
              <a:t>vzhledu dokumentu </a:t>
            </a:r>
            <a:r>
              <a:rPr lang="cs-CZ" sz="1800" dirty="0" smtClean="0"/>
              <a:t>v editoru </a:t>
            </a:r>
            <a:r>
              <a:rPr lang="cs-CZ" sz="1800" dirty="0" smtClean="0"/>
              <a:t>DBT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 marL="0" indent="0">
              <a:buFontTx/>
              <a:buNone/>
              <a:defRPr/>
            </a:pPr>
            <a:r>
              <a:rPr lang="cs-CZ" sz="1800" b="1" dirty="0" smtClean="0"/>
              <a:t>Zdroj *.</a:t>
            </a:r>
            <a:r>
              <a:rPr lang="cs-CZ" sz="1800" b="1" dirty="0" err="1" smtClean="0"/>
              <a:t>dxp</a:t>
            </a:r>
            <a:r>
              <a:rPr lang="cs-CZ" sz="1800" b="1" dirty="0" smtClean="0"/>
              <a:t>: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>
              <a:defRPr/>
            </a:pPr>
            <a:r>
              <a:rPr lang="cs-CZ" sz="1800" dirty="0" err="1" smtClean="0"/>
              <a:t>Černotisk</a:t>
            </a:r>
            <a:r>
              <a:rPr lang="cs-CZ" sz="1800" dirty="0" smtClean="0"/>
              <a:t> – jenom text (Alt + F3)</a:t>
            </a:r>
          </a:p>
          <a:p>
            <a:pPr>
              <a:defRPr/>
            </a:pPr>
            <a:r>
              <a:rPr lang="cs-CZ" sz="1800" dirty="0" err="1" smtClean="0"/>
              <a:t>Černotisk</a:t>
            </a:r>
            <a:r>
              <a:rPr lang="cs-CZ" sz="1800" dirty="0" smtClean="0"/>
              <a:t> – se zobrazenými styly a kódy (Alt + F3)</a:t>
            </a:r>
          </a:p>
          <a:p>
            <a:pPr>
              <a:defRPr/>
            </a:pPr>
            <a:r>
              <a:rPr lang="cs-CZ" sz="1800" dirty="0" err="1" smtClean="0"/>
              <a:t>Černotisk</a:t>
            </a:r>
            <a:r>
              <a:rPr lang="cs-CZ" sz="1800" dirty="0" smtClean="0"/>
              <a:t> – s přeloženým řádkem pod kurzorem (Ctrl + F8)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 marL="0" indent="0">
              <a:buFontTx/>
              <a:buNone/>
              <a:defRPr/>
            </a:pPr>
            <a:r>
              <a:rPr lang="cs-CZ" sz="1800" b="1" dirty="0" smtClean="0"/>
              <a:t>Překlad *.</a:t>
            </a:r>
            <a:r>
              <a:rPr lang="cs-CZ" sz="1800" b="1" dirty="0" err="1" smtClean="0"/>
              <a:t>dxb</a:t>
            </a:r>
            <a:r>
              <a:rPr lang="cs-CZ" sz="1800" b="1" dirty="0" smtClean="0"/>
              <a:t> (Ctrl + T):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>
              <a:defRPr/>
            </a:pPr>
            <a:r>
              <a:rPr lang="cs-CZ" sz="1800" dirty="0" smtClean="0"/>
              <a:t>Braille – jenom text (Alt + F3)</a:t>
            </a:r>
          </a:p>
          <a:p>
            <a:pPr>
              <a:defRPr/>
            </a:pPr>
            <a:r>
              <a:rPr lang="cs-CZ" sz="1800" dirty="0" smtClean="0"/>
              <a:t>Braille – se zobrazenými styly a kódy (Alt + F3)</a:t>
            </a:r>
          </a:p>
          <a:p>
            <a:pPr>
              <a:defRPr/>
            </a:pPr>
            <a:r>
              <a:rPr lang="cs-CZ" sz="1800" dirty="0" smtClean="0"/>
              <a:t>Braille – s přeloženým řádkem pod kurzorem (Ctrl + F8</a:t>
            </a:r>
            <a:r>
              <a:rPr lang="cs-CZ" sz="1800" dirty="0" smtClean="0"/>
              <a:t>)</a:t>
            </a:r>
          </a:p>
          <a:p>
            <a:pPr marL="0" indent="0">
              <a:buNone/>
              <a:defRPr/>
            </a:pPr>
            <a:endParaRPr lang="cs-CZ" sz="1000" b="1" dirty="0" smtClean="0"/>
          </a:p>
          <a:p>
            <a:pPr marL="0" indent="0">
              <a:buNone/>
              <a:defRPr/>
            </a:pPr>
            <a:r>
              <a:rPr lang="cs-CZ" sz="1800" b="1" dirty="0" smtClean="0"/>
              <a:t>Ukázky v počítači</a:t>
            </a:r>
            <a:endParaRPr lang="cs-CZ" sz="1800" b="1" dirty="0"/>
          </a:p>
          <a:p>
            <a:pPr marL="0" indent="0">
              <a:buNone/>
              <a:defRPr/>
            </a:pPr>
            <a:endParaRPr lang="cs-CZ" sz="1800" b="1" dirty="0" smtClean="0"/>
          </a:p>
          <a:p>
            <a:pPr marL="0" indent="0">
              <a:buFontTx/>
              <a:buNone/>
              <a:defRPr/>
            </a:pPr>
            <a:endParaRPr lang="cs-CZ" sz="1800" dirty="0" smtClean="0"/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 advTm="35000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1225</Words>
  <Application>Microsoft Office PowerPoint</Application>
  <PresentationFormat>Předvádění na obrazovce (4:3)</PresentationFormat>
  <Paragraphs>101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Výchozí návrh</vt:lpstr>
      <vt:lpstr>Motiv systému Office</vt:lpstr>
      <vt:lpstr>Braillská tiskárna Everest-D V5  s vlastním editorem a formátování braillského tisku v editoru Duxbury</vt:lpstr>
      <vt:lpstr>Listening isn’t Reading</vt:lpstr>
      <vt:lpstr>Využitelnost Braillova písma</vt:lpstr>
      <vt:lpstr>Braillská tiskárna Everest-D V5</vt:lpstr>
      <vt:lpstr>Formátovaný braillský tisk</vt:lpstr>
      <vt:lpstr>Okno editoru DBT</vt:lpstr>
      <vt:lpstr>Okno editoru DBT (pokračování)</vt:lpstr>
      <vt:lpstr>Princip práce v DBT</vt:lpstr>
      <vt:lpstr>Vzhled dokumentu v okně</vt:lpstr>
      <vt:lpstr>Princip formátování: kódy</vt:lpstr>
      <vt:lpstr>Hierarchie formátovacích prvků: šablony &gt; styly &gt; kódy</vt:lpstr>
      <vt:lpstr>Formátovací prvek: styly</vt:lpstr>
      <vt:lpstr>Formátování je snadné: téměř vše si lze přizpůsobit</vt:lpstr>
      <vt:lpstr>Závěr</vt:lpstr>
      <vt:lpstr>Odkazy a kontakty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bv</dc:creator>
  <cp:lastModifiedBy>bv</cp:lastModifiedBy>
  <cp:revision>76</cp:revision>
  <dcterms:created xsi:type="dcterms:W3CDTF">2017-09-11T20:11:16Z</dcterms:created>
  <dcterms:modified xsi:type="dcterms:W3CDTF">2019-10-30T14:31:47Z</dcterms:modified>
</cp:coreProperties>
</file>