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6a6466c4_0_2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6a6466c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16a6466c4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16a6466c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16a6466c4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16a6466c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16a6466c4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16a6466c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16a6466c4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16a6466c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41533"/>
            <a:ext cx="8520600" cy="219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200"/>
              <a:t>Digitalizace textů obsahujících matematickou symboliku</a:t>
            </a:r>
            <a:r>
              <a:rPr lang="cs"/>
              <a:t>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29000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3600">
                <a:solidFill>
                  <a:schemeClr val="dk1"/>
                </a:solidFill>
              </a:rPr>
              <a:t>Didaktický seminář, jaro 2019</a:t>
            </a:r>
            <a:endParaRPr sz="3600"/>
          </a:p>
        </p:txBody>
      </p:sp>
      <p:sp>
        <p:nvSpPr>
          <p:cNvPr id="56" name="Google Shape;56;p13"/>
          <p:cNvSpPr txBox="1"/>
          <p:nvPr/>
        </p:nvSpPr>
        <p:spPr>
          <a:xfrm>
            <a:off x="1858500" y="5106067"/>
            <a:ext cx="5427000" cy="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/>
              <a:t>Lukáš Másilko, Ondřej Nečas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/>
              <a:t>1. </a:t>
            </a:r>
            <a:r>
              <a:rPr b="1" lang="cs" sz="2400"/>
              <a:t>Digitální formáty pro zápis matematické symboliky</a:t>
            </a:r>
            <a:endParaRPr b="1" sz="240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25"/>
            <a:ext cx="2343900" cy="56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LaTeX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3000" y="1280675"/>
            <a:ext cx="5658701" cy="2621543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4" name="Google Shape;64;p14"/>
          <p:cNvSpPr txBox="1"/>
          <p:nvPr/>
        </p:nvSpPr>
        <p:spPr>
          <a:xfrm>
            <a:off x="311700" y="4218450"/>
            <a:ext cx="20601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MathML</a:t>
            </a:r>
            <a:endParaRPr sz="2400">
              <a:solidFill>
                <a:schemeClr val="dk2"/>
              </a:solidFill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3000" y="4218450"/>
            <a:ext cx="5658700" cy="246795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2400"/>
              <a:t>1. Digitální formáty pro zápis matematické symboliky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536625"/>
            <a:ext cx="7502400" cy="114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OMML (Office Math Markup Language)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MathType</a:t>
            </a:r>
            <a:endParaRPr sz="2400"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2025" y="2506250"/>
            <a:ext cx="5037350" cy="393857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/>
              <a:t>2. </a:t>
            </a:r>
            <a:r>
              <a:rPr b="1" lang="cs" sz="2400"/>
              <a:t>Rozpoznávání digitálního obrazu</a:t>
            </a:r>
            <a:endParaRPr b="1" sz="2400"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90224"/>
            <a:ext cx="8520600" cy="49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1"/>
                </a:solidFill>
              </a:rPr>
              <a:t>Zdrojové dokumenty</a:t>
            </a:r>
            <a:endParaRPr i="1"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matematický dokument jako výstup ze skeneru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PDF dokument s textovou vrstvou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1"/>
                </a:solidFill>
              </a:rPr>
              <a:t>Nástroje pro digitalizaci</a:t>
            </a:r>
            <a:endParaRPr i="1"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Abbyy FineReader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Infty Reader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ruční přepis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400">
                <a:solidFill>
                  <a:schemeClr val="dk1"/>
                </a:solidFill>
              </a:rPr>
              <a:t>Výstupní formát – LaTeX, MathML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/>
              <a:t>3. </a:t>
            </a:r>
            <a:r>
              <a:rPr b="1" lang="cs" sz="2400"/>
              <a:t>Editace dokumentu s matematickými symboly</a:t>
            </a:r>
            <a:endParaRPr b="1" sz="2400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</a:rPr>
              <a:t>Práce editora – korektury, sazba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úprava kódu LaTeXu</a:t>
            </a:r>
            <a:br>
              <a:rPr lang="cs" sz="2400">
                <a:solidFill>
                  <a:schemeClr val="dk1"/>
                </a:solidFill>
              </a:rPr>
            </a:br>
            <a:r>
              <a:rPr lang="cs" sz="2400">
                <a:solidFill>
                  <a:schemeClr val="dk1"/>
                </a:solidFill>
              </a:rPr>
              <a:t>(příprava pro import, výstup do PDF)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Word + MathType </a:t>
            </a:r>
            <a:br>
              <a:rPr lang="cs" sz="2400">
                <a:solidFill>
                  <a:schemeClr val="dk1"/>
                </a:solidFill>
              </a:rPr>
            </a:br>
            <a:r>
              <a:rPr lang="cs" sz="2400">
                <a:solidFill>
                  <a:schemeClr val="dk1"/>
                </a:solidFill>
              </a:rPr>
              <a:t>(možnost konverze do dalších formátů)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cs" sz="2400">
                <a:solidFill>
                  <a:schemeClr val="dk1"/>
                </a:solidFill>
              </a:rPr>
              <a:t>BUF + BlindMoose</a:t>
            </a:r>
            <a:br>
              <a:rPr lang="cs" sz="2400">
                <a:solidFill>
                  <a:schemeClr val="dk1"/>
                </a:solidFill>
              </a:rPr>
            </a:br>
            <a:r>
              <a:rPr lang="cs" sz="2400">
                <a:solidFill>
                  <a:schemeClr val="dk1"/>
                </a:solidFill>
              </a:rPr>
              <a:t>(hmatový tisk, brailleský řádek)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400"/>
              <a:t>4. Nástroje pro práci s dokumentem</a:t>
            </a:r>
            <a:endParaRPr b="1" sz="2400"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825" y="1536625"/>
            <a:ext cx="8520600" cy="475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Papír: 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brailleský (pomocí BUF), 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zvětšený (pomocí MathType)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Digitální: 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BlindMoose (pro nevidomé)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MS Word + MathPlayer (zvětšené, hlasový výstup)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Chatty Infty (</a:t>
            </a:r>
            <a:r>
              <a:rPr lang="cs" sz="2400">
                <a:solidFill>
                  <a:schemeClr val="dk1"/>
                </a:solidFill>
              </a:rPr>
              <a:t>hlasový výstup</a:t>
            </a:r>
            <a:r>
              <a:rPr lang="cs" sz="2400">
                <a:solidFill>
                  <a:schemeClr val="dk1"/>
                </a:solidFill>
              </a:rPr>
              <a:t>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cs" sz="2400">
                <a:solidFill>
                  <a:schemeClr val="dk1"/>
                </a:solidFill>
              </a:rPr>
              <a:t>Web: 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MathML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cs" sz="2400">
                <a:solidFill>
                  <a:schemeClr val="dk1"/>
                </a:solidFill>
              </a:rPr>
              <a:t>MathJax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