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797675" cy="9926625"/>
  <p:embeddedFontLst>
    <p:embeddedFont>
      <p:font typeface="Tahoma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840">
          <p15:clr>
            <a:srgbClr val="A4A3A4"/>
          </p15:clr>
        </p15:guide>
        <p15:guide id="2" orient="horz" pos="954">
          <p15:clr>
            <a:srgbClr val="A4A3A4"/>
          </p15:clr>
        </p15:guide>
        <p15:guide id="3" orient="horz" pos="536">
          <p15:clr>
            <a:srgbClr val="A4A3A4"/>
          </p15:clr>
        </p15:guide>
        <p15:guide id="4" orient="horz" pos="2896">
          <p15:clr>
            <a:srgbClr val="A4A3A4"/>
          </p15:clr>
        </p15:guide>
        <p15:guide id="5" orient="horz" pos="2958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6" roundtripDataSignature="AMtx7mhsLUIRd18566e1UWIYpmj5mtJV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840" orient="horz"/>
        <p:guide pos="954" orient="horz"/>
        <p:guide pos="536" orient="horz"/>
        <p:guide pos="2896" orient="horz"/>
        <p:guide pos="2958" orient="horz"/>
        <p:guide pos="321"/>
        <p:guide pos="5418"/>
        <p:guide pos="682"/>
        <p:guide pos="2766"/>
        <p:guide pos="29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homa-bold.fntdata"/><Relationship Id="rId14" Type="http://schemas.openxmlformats.org/officeDocument/2006/relationships/font" Target="fonts/Tahoma-regular.fntdata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4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7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4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7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e3f81c365_2_2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e3f81c365_2_2:notes"/>
          <p:cNvSpPr txBox="1"/>
          <p:nvPr>
            <p:ph idx="1" type="body"/>
          </p:nvPr>
        </p:nvSpPr>
        <p:spPr>
          <a:xfrm>
            <a:off x="679768" y="4715154"/>
            <a:ext cx="5438100" cy="446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ae3f81c365_2_2:notes"/>
          <p:cNvSpPr txBox="1"/>
          <p:nvPr>
            <p:ph idx="12" type="sldNum"/>
          </p:nvPr>
        </p:nvSpPr>
        <p:spPr>
          <a:xfrm>
            <a:off x="3850447" y="9428583"/>
            <a:ext cx="2945700" cy="496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3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4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7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 txBox="1"/>
          <p:nvPr>
            <p:ph idx="1" type="body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8:notes"/>
          <p:cNvSpPr/>
          <p:nvPr>
            <p:ph idx="2" type="sldImg"/>
          </p:nvPr>
        </p:nvSpPr>
        <p:spPr>
          <a:xfrm>
            <a:off x="90487" y="744538"/>
            <a:ext cx="6616800" cy="3722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showMasterSp="0">
  <p:cSld name="Úvodní sníme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7" name="Google Shape;17;p10"/>
          <p:cNvSpPr txBox="1"/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0"/>
          <p:cNvSpPr txBox="1"/>
          <p:nvPr>
            <p:ph idx="1" type="subTitle"/>
          </p:nvPr>
        </p:nvSpPr>
        <p:spPr>
          <a:xfrm>
            <a:off x="298877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19" name="Google Shape;19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52400" y="152400"/>
            <a:ext cx="3091065" cy="1870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ky text - dva sloupce">
  <p:cSld name="Obrázky text - dva sloupce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9"/>
          <p:cNvSpPr txBox="1"/>
          <p:nvPr>
            <p:ph idx="1" type="body"/>
          </p:nvPr>
        </p:nvSpPr>
        <p:spPr>
          <a:xfrm>
            <a:off x="539998" y="539035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7" name="Google Shape;87;p19"/>
          <p:cNvSpPr txBox="1"/>
          <p:nvPr>
            <p:ph idx="2" type="body"/>
          </p:nvPr>
        </p:nvSpPr>
        <p:spPr>
          <a:xfrm>
            <a:off x="53999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3" type="body"/>
          </p:nvPr>
        </p:nvSpPr>
        <p:spPr>
          <a:xfrm>
            <a:off x="540543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b="1" sz="9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4" type="body"/>
          </p:nvPr>
        </p:nvSpPr>
        <p:spPr>
          <a:xfrm>
            <a:off x="4688459" y="3375000"/>
            <a:ext cx="3915000" cy="99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0" name="Google Shape;90;p19"/>
          <p:cNvSpPr txBox="1"/>
          <p:nvPr>
            <p:ph idx="5" type="body"/>
          </p:nvPr>
        </p:nvSpPr>
        <p:spPr>
          <a:xfrm>
            <a:off x="4689002" y="3051000"/>
            <a:ext cx="39150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SzPts val="900"/>
              <a:buFont typeface="Arial"/>
              <a:buNone/>
              <a:defRPr b="1" sz="9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6" type="body"/>
          </p:nvPr>
        </p:nvSpPr>
        <p:spPr>
          <a:xfrm>
            <a:off x="4688459" y="539035"/>
            <a:ext cx="3915000" cy="24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92" name="Google Shape;9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 snímek">
  <p:cSld name="Prázdný sníme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0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6" name="Google Shape;96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verzní snímek s obrázkem">
  <p:cSld name="Inverzní snímek s obrázkem">
    <p:bg>
      <p:bgPr>
        <a:solidFill>
          <a:srgbClr val="0000DC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0" name="Google Shape;100;p21"/>
          <p:cNvSpPr/>
          <p:nvPr>
            <p:ph idx="2" type="pic"/>
          </p:nvPr>
        </p:nvSpPr>
        <p:spPr>
          <a:xfrm>
            <a:off x="0" y="1"/>
            <a:ext cx="9144000" cy="438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1" name="Google Shape;101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8049" y="4536034"/>
            <a:ext cx="1556589" cy="448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nímek MUNI TEIRESIÁS">
  <p:cSld name="Snímek MUNI TEIRESIÁS">
    <p:bg>
      <p:bgPr>
        <a:solidFill>
          <a:srgbClr val="0000DC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4" name="Google Shape;104;p2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5" name="Google Shape;105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43598" y="1839495"/>
            <a:ext cx="5218986" cy="1502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nímek MUNI">
  <p:cSld name="Snímek MUNI">
    <p:bg>
      <p:bgPr>
        <a:solidFill>
          <a:schemeClr val="dk2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8" name="Google Shape;108;p2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09" name="Google Shape;109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77994" y="1825717"/>
            <a:ext cx="5390997" cy="13976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>
  <p:cSld name="Nadpis a obsah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1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body"/>
          </p:nvPr>
        </p:nvSpPr>
        <p:spPr>
          <a:xfrm>
            <a:off x="540000" y="1157374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̶"/>
              <a:defRPr b="0"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25" name="Google Shape;2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98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 – inverzní" showMasterSp="0">
  <p:cSld name="Úvodní snímek – inverzní">
    <p:bg>
      <p:bgPr>
        <a:solidFill>
          <a:srgbClr val="0000DC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12"/>
          <p:cNvSpPr txBox="1"/>
          <p:nvPr>
            <p:ph type="title"/>
          </p:nvPr>
        </p:nvSpPr>
        <p:spPr>
          <a:xfrm>
            <a:off x="298877" y="2175274"/>
            <a:ext cx="8521200" cy="87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2"/>
          <p:cNvSpPr txBox="1"/>
          <p:nvPr>
            <p:ph idx="1" type="subTitle"/>
          </p:nvPr>
        </p:nvSpPr>
        <p:spPr>
          <a:xfrm>
            <a:off x="298877" y="3087302"/>
            <a:ext cx="85212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b="0"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pic>
        <p:nvPicPr>
          <p:cNvPr id="31" name="Google Shape;31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0500" y="310500"/>
            <a:ext cx="2757825" cy="7940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24">
          <p15:clr>
            <a:srgbClr val="FBAE40"/>
          </p15:clr>
        </p15:guide>
        <p15:guide id="2" pos="17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obsah">
  <p:cSld name="Nadpis, podnadpis a obsah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540000" y="1269001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̶"/>
              <a:defRPr b="0" sz="240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6" name="Google Shape;36;p13"/>
          <p:cNvSpPr txBox="1"/>
          <p:nvPr>
            <p:ph idx="2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7" name="Google Shape;37;p1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38" name="Google Shape;3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porovnání">
  <p:cSld name="Nadpis a porovnání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2" name="Google Shape;42;p14"/>
          <p:cNvSpPr txBox="1"/>
          <p:nvPr>
            <p:ph idx="1" type="body"/>
          </p:nvPr>
        </p:nvSpPr>
        <p:spPr>
          <a:xfrm>
            <a:off x="540544" y="972001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2" type="body"/>
          </p:nvPr>
        </p:nvSpPr>
        <p:spPr>
          <a:xfrm>
            <a:off x="4688459" y="967886"/>
            <a:ext cx="3915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5" name="Google Shape;45;p14"/>
          <p:cNvSpPr txBox="1"/>
          <p:nvPr>
            <p:ph idx="3" type="body"/>
          </p:nvPr>
        </p:nvSpPr>
        <p:spPr>
          <a:xfrm>
            <a:off x="540000" y="1269001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6" name="Google Shape;46;p14"/>
          <p:cNvSpPr txBox="1"/>
          <p:nvPr>
            <p:ph idx="4" type="body"/>
          </p:nvPr>
        </p:nvSpPr>
        <p:spPr>
          <a:xfrm>
            <a:off x="4688460" y="1267703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47" name="Google Shape;4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165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obsah a text">
  <p:cSld name="Nadpis, obsah a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" type="body"/>
          </p:nvPr>
        </p:nvSpPr>
        <p:spPr>
          <a:xfrm>
            <a:off x="539353" y="1271306"/>
            <a:ext cx="3913800" cy="29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0" name="Google Shape;50;p1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2" name="Google Shape;52;p1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2" type="body"/>
          </p:nvPr>
        </p:nvSpPr>
        <p:spPr>
          <a:xfrm>
            <a:off x="540544" y="4199752"/>
            <a:ext cx="39138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i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4" name="Google Shape;54;p15"/>
          <p:cNvSpPr txBox="1"/>
          <p:nvPr>
            <p:ph idx="3" type="body"/>
          </p:nvPr>
        </p:nvSpPr>
        <p:spPr>
          <a:xfrm>
            <a:off x="4688460" y="1250268"/>
            <a:ext cx="3915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55" name="Google Shape;5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743">
          <p15:clr>
            <a:srgbClr val="FBAE40"/>
          </p15:clr>
        </p15:guide>
        <p15:guide id="2" pos="54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, podnadpis a tři sloupce">
  <p:cSld name="Nadpis, podnadpis a tři sloupc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idx="1" type="body"/>
          </p:nvPr>
        </p:nvSpPr>
        <p:spPr>
          <a:xfrm>
            <a:off x="333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0" name="Google Shape;60;p16"/>
          <p:cNvSpPr txBox="1"/>
          <p:nvPr>
            <p:ph idx="2" type="body"/>
          </p:nvPr>
        </p:nvSpPr>
        <p:spPr>
          <a:xfrm>
            <a:off x="539999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1" name="Google Shape;61;p16"/>
          <p:cNvSpPr txBox="1"/>
          <p:nvPr>
            <p:ph idx="3" type="body"/>
          </p:nvPr>
        </p:nvSpPr>
        <p:spPr>
          <a:xfrm>
            <a:off x="3330000" y="3310703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4" type="body"/>
          </p:nvPr>
        </p:nvSpPr>
        <p:spPr>
          <a:xfrm>
            <a:off x="6120900" y="3310702"/>
            <a:ext cx="2484000" cy="107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b="0" sz="15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indent="-228600" lvl="4" marL="2286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5" type="body"/>
          </p:nvPr>
        </p:nvSpPr>
        <p:spPr>
          <a:xfrm>
            <a:off x="540544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6" type="body"/>
          </p:nvPr>
        </p:nvSpPr>
        <p:spPr>
          <a:xfrm>
            <a:off x="333035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5" name="Google Shape;65;p16"/>
          <p:cNvSpPr txBox="1"/>
          <p:nvPr>
            <p:ph idx="7" type="body"/>
          </p:nvPr>
        </p:nvSpPr>
        <p:spPr>
          <a:xfrm>
            <a:off x="6121077" y="3018852"/>
            <a:ext cx="24837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8" type="body"/>
          </p:nvPr>
        </p:nvSpPr>
        <p:spPr>
          <a:xfrm>
            <a:off x="540000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9" type="body"/>
          </p:nvPr>
        </p:nvSpPr>
        <p:spPr>
          <a:xfrm>
            <a:off x="6120001" y="1269002"/>
            <a:ext cx="2483700" cy="1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3" type="body"/>
          </p:nvPr>
        </p:nvSpPr>
        <p:spPr>
          <a:xfrm>
            <a:off x="540544" y="972001"/>
            <a:ext cx="8064000" cy="2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b="0" sz="2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0" name="Google Shape;7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787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a text bez nadpisu">
  <p:cSld name="Obsah a text bez nadpisu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4704160" y="519113"/>
            <a:ext cx="39006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b="0" sz="2000"/>
            </a:lvl1pPr>
            <a:lvl2pPr indent="-3302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̶"/>
              <a:defRPr sz="16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539353" y="519113"/>
            <a:ext cx="3913800" cy="36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3" type="body"/>
          </p:nvPr>
        </p:nvSpPr>
        <p:spPr>
          <a:xfrm>
            <a:off x="540544" y="4199752"/>
            <a:ext cx="3913800" cy="1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b="0" i="0" sz="1000"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7" name="Google Shape;7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369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bez nadpisu">
  <p:cSld name="Obsah bez nadpisu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1" name="Google Shape;81;p18"/>
          <p:cNvSpPr txBox="1"/>
          <p:nvPr>
            <p:ph idx="1" type="body"/>
          </p:nvPr>
        </p:nvSpPr>
        <p:spPr>
          <a:xfrm>
            <a:off x="540000" y="519113"/>
            <a:ext cx="8064900" cy="38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indent="-355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indent="-228600" lvl="2" marL="1371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82" name="Google Shape;8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94021" y="4541064"/>
            <a:ext cx="1510287" cy="4348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27">
          <p15:clr>
            <a:srgbClr val="FBAE40"/>
          </p15:clr>
        </p15:guide>
        <p15:guide id="2" pos="32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9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13" name="Google Shape;13;p9"/>
          <p:cNvSpPr txBox="1"/>
          <p:nvPr>
            <p:ph idx="1" type="body"/>
          </p:nvPr>
        </p:nvSpPr>
        <p:spPr>
          <a:xfrm>
            <a:off x="539100" y="1404000"/>
            <a:ext cx="8064900" cy="29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787">
          <p15:clr>
            <a:srgbClr val="F26B43"/>
          </p15:clr>
        </p15:guide>
        <p15:guide id="2" pos="3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is.muni.cz/prihlaska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teiresias.muni.cz/prijimaci-rizeni" TargetMode="External"/><Relationship Id="rId4" Type="http://schemas.openxmlformats.org/officeDocument/2006/relationships/hyperlink" Target="http://teiresias.muni.cz/studium" TargetMode="External"/><Relationship Id="rId5" Type="http://schemas.openxmlformats.org/officeDocument/2006/relationships/hyperlink" Target="http://www.muni.cz/uchazec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e3f81c365_2_2"/>
          <p:cNvSpPr txBox="1"/>
          <p:nvPr>
            <p:ph type="title"/>
          </p:nvPr>
        </p:nvSpPr>
        <p:spPr>
          <a:xfrm>
            <a:off x="522302" y="2521949"/>
            <a:ext cx="8521200" cy="878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300">
                <a:latin typeface="Cambria"/>
                <a:ea typeface="Cambria"/>
                <a:cs typeface="Cambria"/>
                <a:sym typeface="Cambria"/>
              </a:rPr>
              <a:t>Studium na Masarykově univerzitě</a:t>
            </a:r>
            <a:endParaRPr sz="33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6" name="Google Shape;116;gae3f81c365_2_2"/>
          <p:cNvSpPr txBox="1"/>
          <p:nvPr>
            <p:ph idx="1" type="subTitle"/>
          </p:nvPr>
        </p:nvSpPr>
        <p:spPr>
          <a:xfrm>
            <a:off x="522300" y="3046900"/>
            <a:ext cx="7165200" cy="52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2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Informace pro uchazeče se specifickými nároky</a:t>
            </a:r>
            <a:endParaRPr sz="22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2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2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Úvodní informace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2"/>
          <p:cNvSpPr txBox="1"/>
          <p:nvPr>
            <p:ph idx="1" type="body"/>
          </p:nvPr>
        </p:nvSpPr>
        <p:spPr>
          <a:xfrm>
            <a:off x="540000" y="1157374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371475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Středisko pro pomoc studentům se specifickými nároky (zkráceně Středisko Teiresiás)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30499" lvl="0" marL="36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založeno v r. 2000 jako celouniverzitní pracoviště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30499" lvl="0" marL="36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45 interních zaměstnanců, cca 80 externích spolupracovníků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30499" lvl="0" marL="36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1"/>
                  </a:ext>
                </a:extLst>
              </a:rPr>
              <a:t>více než 500 studentů 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 různým typem postižení a obtíží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</a:t>
            </a:r>
            <a:r>
              <a:rPr lang="cs-CZ">
                <a:latin typeface="Cambria"/>
                <a:ea typeface="Cambria"/>
                <a:cs typeface="Cambria"/>
                <a:sym typeface="Cambria"/>
              </a:rPr>
              <a:t>e</a:t>
            </a:r>
            <a:r>
              <a:rPr lang="cs-CZ">
                <a:latin typeface="Cambria"/>
                <a:ea typeface="Cambria"/>
                <a:cs typeface="Cambria"/>
                <a:sym typeface="Cambria"/>
              </a:rPr>
              <a:t>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0" name="Google Shape;130;p3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1" name="Google Shape;131;p3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Jsme zde pro uchazeče a studenty</a:t>
            </a:r>
            <a:endParaRPr sz="30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2" name="Google Shape;132;p3"/>
          <p:cNvSpPr txBox="1"/>
          <p:nvPr>
            <p:ph idx="1" type="body"/>
          </p:nvPr>
        </p:nvSpPr>
        <p:spPr>
          <a:xfrm>
            <a:off x="540000" y="1157375"/>
            <a:ext cx="86040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9700" lvl="0" marL="36000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se specifickými poruchami učení, poruchami pozornosti a komunikace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 psychickými obtížemi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 poruchou autistického spektra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se smyslovým postižením: zrakovým, sluchovým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 chronickým onemocněním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 pohybovým postižením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0" lvl="0" marL="251999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8" name="Google Shape;138;p4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9" name="Google Shape;139;p4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818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Uchazečům nabízíme</a:t>
            </a:r>
            <a:br>
              <a:rPr lang="cs-CZ" sz="2200"/>
            </a:br>
            <a:endParaRPr sz="2200"/>
          </a:p>
        </p:txBody>
      </p:sp>
      <p:sp>
        <p:nvSpPr>
          <p:cNvPr id="140" name="Google Shape;140;p4"/>
          <p:cNvSpPr txBox="1"/>
          <p:nvPr>
            <p:ph idx="1" type="body"/>
          </p:nvPr>
        </p:nvSpPr>
        <p:spPr>
          <a:xfrm>
            <a:off x="540000" y="1248974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335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mbria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oradenství při 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49" lvl="1" marL="63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mbria"/>
              <a:buChar char="○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výběru studijního programu, 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49" lvl="1" marL="63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mbria"/>
              <a:buChar char="○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podání přihlášky ke studiu,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49" lvl="1" marL="6300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mbria"/>
              <a:buChar char="○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přípravě na přijímací zkoušky.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50" lvl="0" marL="36000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</a:t>
            </a:r>
            <a:r>
              <a:rPr lang="cs-CZ" sz="2100"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2"/>
                  </a:ext>
                </a:extLst>
              </a:rPr>
              <a:t>řípravný kurz 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k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b="1" lang="cs-CZ" sz="2100">
                <a:latin typeface="Cambria"/>
                <a:ea typeface="Cambria"/>
                <a:cs typeface="Cambria"/>
                <a:sym typeface="Cambria"/>
              </a:rPr>
              <a:t>Testu studijních předpokladů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5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mbria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adaptace všech přijímacích zkoušek na MU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1335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podpora při zahájení studia </a:t>
            </a:r>
            <a:br>
              <a:rPr lang="cs-CZ" sz="2100">
                <a:latin typeface="Cambria"/>
                <a:ea typeface="Cambria"/>
                <a:cs typeface="Cambria"/>
                <a:sym typeface="Cambria"/>
              </a:rPr>
            </a:br>
            <a:endParaRPr sz="21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6" name="Google Shape;146;p5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7" name="Google Shape;147;p5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Podávání přihlášky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8" name="Google Shape;148;p5"/>
          <p:cNvSpPr txBox="1"/>
          <p:nvPr>
            <p:ph idx="1" type="body"/>
          </p:nvPr>
        </p:nvSpPr>
        <p:spPr>
          <a:xfrm>
            <a:off x="540000" y="1157374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9700" lvl="0" marL="360000" rtl="0" algn="l">
              <a:lnSpc>
                <a:spcPct val="114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3"/>
              </a:rPr>
              <a:t>www.is.muni.cz/prihlaska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termín podání přihlášek: do </a:t>
            </a:r>
            <a:r>
              <a:rPr b="1" lang="cs-CZ" sz="2200">
                <a:latin typeface="Cambria"/>
                <a:ea typeface="Cambria"/>
                <a:cs typeface="Cambria"/>
                <a:sym typeface="Cambria"/>
              </a:rPr>
              <a:t>28. 2. 2021</a:t>
            </a:r>
            <a:endParaRPr b="1"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n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ezapomeňte požádat o úpravu přijímacího řízení ze zdravotních důvodů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324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zdravotní dokumentaci</a:t>
            </a:r>
            <a:r>
              <a:rPr lang="cs-CZ" sz="2200">
                <a:latin typeface="Cambria"/>
                <a:ea typeface="Cambria"/>
                <a:cs typeface="Cambria"/>
                <a:sym typeface="Cambria"/>
                <a:extLst>
                  <a:ext uri="http://customooxmlschemas.google.com/">
                    <go:slidesCustomData xmlns:go="http://customooxmlschemas.google.com/" textRoundtripDataId="3"/>
                  </a:ext>
                </a:extLst>
              </a:rPr>
              <a:t> 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pošlete na prihlaska@teiresias.muni.cz</a:t>
            </a:r>
            <a:br>
              <a:rPr lang="cs-CZ">
                <a:latin typeface="Calibri"/>
                <a:ea typeface="Calibri"/>
                <a:cs typeface="Calibri"/>
                <a:sym typeface="Calibri"/>
              </a:rPr>
            </a:b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7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4" name="Google Shape;154;p7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5" name="Google Shape;155;p7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Během studia nabízíme (1)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6" name="Google Shape;156;p7"/>
          <p:cNvSpPr txBox="1"/>
          <p:nvPr>
            <p:ph idx="1" type="body"/>
          </p:nvPr>
        </p:nvSpPr>
        <p:spPr>
          <a:xfrm>
            <a:off x="539550" y="1248974"/>
            <a:ext cx="80649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n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avýšení času u písemného zkoušení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m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ožnost využití studoven ve Středisku Teiresiás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podpůrnou a individuální výuku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psychologické poradenství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diagnostiku poruch učení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konzultace ke studijním strategiím a organizaci času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s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tudijní poradenství</a:t>
            </a:r>
            <a:br>
              <a:rPr lang="cs-CZ" sz="2200">
                <a:latin typeface="Cambria"/>
                <a:ea typeface="Cambria"/>
                <a:cs typeface="Cambria"/>
                <a:sym typeface="Cambria"/>
              </a:rPr>
            </a:br>
            <a:endParaRPr sz="22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2" name="Google Shape;162;p6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3" name="Google Shape;163;p6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Během studia nabízíme (2)</a:t>
            </a:r>
            <a:endParaRPr sz="370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4" name="Google Shape;164;p6"/>
          <p:cNvSpPr txBox="1"/>
          <p:nvPr>
            <p:ph idx="1" type="body"/>
          </p:nvPr>
        </p:nvSpPr>
        <p:spPr>
          <a:xfrm>
            <a:off x="540000" y="1443800"/>
            <a:ext cx="8064900" cy="20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z</a:t>
            </a: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ajištění přístupnosti výuky, zkoušek a studijních materiálů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zajištění bezbariérovosti prostor 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osobní asistence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197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2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tlumočení do znakového jazyka a přepis mluvené řeči</a:t>
            </a:r>
            <a:endParaRPr sz="2200">
              <a:latin typeface="Cambria"/>
              <a:ea typeface="Cambria"/>
              <a:cs typeface="Cambria"/>
              <a:sym typeface="Cambria"/>
            </a:endParaRPr>
          </a:p>
          <a:p>
            <a:pPr indent="-332400" lvl="0" marL="3600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mbria"/>
              <a:buChar char="●"/>
            </a:pPr>
            <a:r>
              <a:rPr lang="cs-CZ" sz="2200">
                <a:latin typeface="Cambria"/>
                <a:ea typeface="Cambria"/>
                <a:cs typeface="Cambria"/>
                <a:sym typeface="Cambria"/>
              </a:rPr>
              <a:t>konzultace k práci se speciální výpočetní technikou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8"/>
          <p:cNvSpPr txBox="1"/>
          <p:nvPr>
            <p:ph idx="11" type="ftr"/>
          </p:nvPr>
        </p:nvSpPr>
        <p:spPr>
          <a:xfrm>
            <a:off x="540000" y="4671000"/>
            <a:ext cx="5940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Cambria"/>
                <a:ea typeface="Cambria"/>
                <a:cs typeface="Cambria"/>
                <a:sym typeface="Cambria"/>
              </a:rPr>
              <a:t>Den otevřených dveří 2021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0" name="Google Shape;170;p8"/>
          <p:cNvSpPr txBox="1"/>
          <p:nvPr>
            <p:ph idx="12" type="sldNum"/>
          </p:nvPr>
        </p:nvSpPr>
        <p:spPr>
          <a:xfrm>
            <a:off x="310500" y="4671000"/>
            <a:ext cx="189000" cy="189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cs-CZ">
                <a:latin typeface="Cambria"/>
                <a:ea typeface="Cambria"/>
                <a:cs typeface="Cambria"/>
                <a:sym typeface="Cambria"/>
              </a:rPr>
              <a:t>‹#›</a:t>
            </a:fld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1" name="Google Shape;171;p8"/>
          <p:cNvSpPr txBox="1"/>
          <p:nvPr>
            <p:ph type="title"/>
          </p:nvPr>
        </p:nvSpPr>
        <p:spPr>
          <a:xfrm>
            <a:off x="540000" y="540000"/>
            <a:ext cx="80649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000">
                <a:latin typeface="Cambria"/>
                <a:ea typeface="Cambria"/>
                <a:cs typeface="Cambria"/>
                <a:sym typeface="Cambria"/>
              </a:rPr>
              <a:t>Důležité zdroje informací</a:t>
            </a:r>
            <a:br>
              <a:rPr lang="cs-CZ"/>
            </a:br>
            <a:endParaRPr/>
          </a:p>
        </p:txBody>
      </p:sp>
      <p:sp>
        <p:nvSpPr>
          <p:cNvPr id="172" name="Google Shape;172;p8"/>
          <p:cNvSpPr txBox="1"/>
          <p:nvPr>
            <p:ph idx="1" type="body"/>
          </p:nvPr>
        </p:nvSpPr>
        <p:spPr>
          <a:xfrm>
            <a:off x="539550" y="1284725"/>
            <a:ext cx="8381100" cy="31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uchazeči se specifickými nároky: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6195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mbria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přijímací řízení: </a:t>
            </a:r>
            <a:r>
              <a:rPr lang="cs-CZ" sz="2100" u="sng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www.teiresias.muni.cz/prijimaci-rizeni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-36195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mbria"/>
              <a:buChar char="●"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studium: </a:t>
            </a:r>
            <a:r>
              <a:rPr lang="cs-CZ" sz="21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4"/>
              </a:rPr>
              <a:t>www.teiresias.muni.cz/studium</a:t>
            </a:r>
            <a:r>
              <a:rPr lang="cs-CZ" sz="2100" u="sng">
                <a:latin typeface="Cambria"/>
                <a:ea typeface="Cambria"/>
                <a:cs typeface="Cambria"/>
                <a:sym typeface="Cambria"/>
              </a:rPr>
              <a:t> 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0" lvl="0" marL="4572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šeobecné i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nformace pro uchazeče: </a:t>
            </a:r>
            <a:r>
              <a:rPr lang="cs-CZ" sz="2100" u="sng">
                <a:solidFill>
                  <a:schemeClr val="hlink"/>
                </a:solidFill>
                <a:latin typeface="Cambria"/>
                <a:ea typeface="Cambria"/>
                <a:cs typeface="Cambria"/>
                <a:sym typeface="Cambria"/>
                <a:hlinkClick r:id="rId5"/>
              </a:rPr>
              <a:t>www.muni.cz/uchazeci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kontakty pro další informace: </a:t>
            </a: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studijni@teiresias.muni.cz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0" lvl="0" marL="341999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100">
                <a:latin typeface="Cambria"/>
                <a:ea typeface="Cambria"/>
                <a:cs typeface="Cambria"/>
                <a:sym typeface="Cambria"/>
              </a:rPr>
              <a:t>549 49 1105</a:t>
            </a:r>
            <a:endParaRPr sz="2100">
              <a:latin typeface="Cambria"/>
              <a:ea typeface="Cambria"/>
              <a:cs typeface="Cambria"/>
              <a:sym typeface="Cambria"/>
            </a:endParaRPr>
          </a:p>
          <a:p>
            <a:pPr indent="0" lvl="0" marL="3419999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2015-11-23T07:04:47Z</dcterms:created>
  <dc:creator>Jiří Pecl</dc:creator>
</cp:coreProperties>
</file>