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797675" cy="9926625"/>
  <p:embeddedFontLst>
    <p:embeddedFont>
      <p:font typeface="Tahom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hsLUIRd18566e1UWIYpmj5mtJV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40" orient="horz"/>
        <p:guide pos="954" orient="horz"/>
        <p:guide pos="536" orient="horz"/>
        <p:guide pos="2896" orient="horz"/>
        <p:guide pos="2958" orient="horz"/>
        <p:guide pos="321"/>
        <p:guide pos="5418"/>
        <p:guide pos="682"/>
        <p:guide pos="2766"/>
        <p:guide pos="29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Tahoma-bold.fntdata"/><Relationship Id="rId14" Type="http://schemas.openxmlformats.org/officeDocument/2006/relationships/font" Target="fonts/Tahoma-regular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4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7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e3f81c365_2_2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e3f81c365_2_2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ae3f81c365_2_2:notes"/>
          <p:cNvSpPr txBox="1"/>
          <p:nvPr>
            <p:ph idx="12" type="sldNum"/>
          </p:nvPr>
        </p:nvSpPr>
        <p:spPr>
          <a:xfrm>
            <a:off x="3850447" y="9428583"/>
            <a:ext cx="2945700" cy="496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3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7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6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8:notes"/>
          <p:cNvSpPr/>
          <p:nvPr>
            <p:ph idx="2" type="sldImg"/>
          </p:nvPr>
        </p:nvSpPr>
        <p:spPr>
          <a:xfrm>
            <a:off x="90487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10"/>
          <p:cNvSpPr txBox="1"/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298877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3091065" cy="18704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 text - dva sloupce">
  <p:cSld name="Obrázky text - dva sloupce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539998" y="539035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19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b="1" sz="9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4" type="body"/>
          </p:nvPr>
        </p:nvSpPr>
        <p:spPr>
          <a:xfrm>
            <a:off x="468845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b="1" sz="9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6" type="body"/>
          </p:nvPr>
        </p:nvSpPr>
        <p:spPr>
          <a:xfrm>
            <a:off x="4688459" y="539035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 snímek">
  <p:cSld name="Prázdný sníme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6" name="Google Shape;9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nímek s obrázkem">
  <p:cSld name="Inverzní snímek s obrázkem">
    <p:bg>
      <p:bgPr>
        <a:solidFill>
          <a:srgbClr val="0000DC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21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01" name="Google Shape;101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8049" y="4536034"/>
            <a:ext cx="1556589" cy="448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nímek MUNI TEIRESIÁS">
  <p:cSld name="Snímek MUNI TEIRESIÁS">
    <p:bg>
      <p:bgPr>
        <a:solidFill>
          <a:srgbClr val="0000DC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4" name="Google Shape;104;p2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5" name="Google Shape;105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43598" y="1839495"/>
            <a:ext cx="5218986" cy="1502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nímek MUNI">
  <p:cSld name="Snímek MUNI">
    <p:bg>
      <p:bgPr>
        <a:solidFill>
          <a:schemeClr val="dk2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8" name="Google Shape;108;p2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9" name="Google Shape;109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7994" y="1825717"/>
            <a:ext cx="5390997" cy="1397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1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" type="body"/>
          </p:nvPr>
        </p:nvSpPr>
        <p:spPr>
          <a:xfrm>
            <a:off x="540000" y="1157374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̶"/>
              <a:defRPr b="0"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– inverzní" showMasterSp="0">
  <p:cSld name="Úvodní snímek – inverzní">
    <p:bg>
      <p:bgPr>
        <a:solidFill>
          <a:srgbClr val="0000DC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12"/>
          <p:cNvSpPr txBox="1"/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" type="subTitle"/>
          </p:nvPr>
        </p:nvSpPr>
        <p:spPr>
          <a:xfrm>
            <a:off x="298877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31" name="Google Shape;3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500" y="310500"/>
            <a:ext cx="2757825" cy="7940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̶"/>
              <a:defRPr b="0"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8" name="Google Shape;3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2" type="body"/>
          </p:nvPr>
        </p:nvSpPr>
        <p:spPr>
          <a:xfrm>
            <a:off x="4688459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3" type="body"/>
          </p:nvPr>
        </p:nvSpPr>
        <p:spPr>
          <a:xfrm>
            <a:off x="540000" y="1269001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4" type="body"/>
          </p:nvPr>
        </p:nvSpPr>
        <p:spPr>
          <a:xfrm>
            <a:off x="4688460" y="1267703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7" name="Google Shape;47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obsah a text">
  <p:cSld name="Nadpis, obsah a 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" type="body"/>
          </p:nvPr>
        </p:nvSpPr>
        <p:spPr>
          <a:xfrm>
            <a:off x="539353" y="1271306"/>
            <a:ext cx="3913800" cy="29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1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2" type="body"/>
          </p:nvPr>
        </p:nvSpPr>
        <p:spPr>
          <a:xfrm>
            <a:off x="540544" y="4199752"/>
            <a:ext cx="39138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i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3" type="body"/>
          </p:nvPr>
        </p:nvSpPr>
        <p:spPr>
          <a:xfrm>
            <a:off x="4688460" y="1250268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5" name="Google Shape;55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16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4" type="body"/>
          </p:nvPr>
        </p:nvSpPr>
        <p:spPr>
          <a:xfrm>
            <a:off x="6120900" y="3310702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6" type="body"/>
          </p:nvPr>
        </p:nvSpPr>
        <p:spPr>
          <a:xfrm>
            <a:off x="333035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8" type="body"/>
          </p:nvPr>
        </p:nvSpPr>
        <p:spPr>
          <a:xfrm>
            <a:off x="54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0" name="Google Shape;7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a text bez nadpisu">
  <p:cSld name="Obsah a text bez nadpisu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4704160" y="519113"/>
            <a:ext cx="39006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2" type="body"/>
          </p:nvPr>
        </p:nvSpPr>
        <p:spPr>
          <a:xfrm>
            <a:off x="539353" y="519113"/>
            <a:ext cx="3913800" cy="3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3" type="body"/>
          </p:nvPr>
        </p:nvSpPr>
        <p:spPr>
          <a:xfrm>
            <a:off x="540544" y="4199752"/>
            <a:ext cx="39138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i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7" name="Google Shape;7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369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bez nadpisu">
  <p:cSld name="Obsah bez nadpisu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2" name="Google Shape;8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021" y="4541064"/>
            <a:ext cx="1510287" cy="43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9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87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is.muni.cz/prihlaska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teiresias.muni.cz/prijimaci-rizeni" TargetMode="External"/><Relationship Id="rId4" Type="http://schemas.openxmlformats.org/officeDocument/2006/relationships/hyperlink" Target="http://teiresias.muni.cz/studium" TargetMode="External"/><Relationship Id="rId5" Type="http://schemas.openxmlformats.org/officeDocument/2006/relationships/hyperlink" Target="http://www.muni.cz/uchazec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ae3f81c365_2_2"/>
          <p:cNvSpPr txBox="1"/>
          <p:nvPr>
            <p:ph type="title"/>
          </p:nvPr>
        </p:nvSpPr>
        <p:spPr>
          <a:xfrm>
            <a:off x="522302" y="2521949"/>
            <a:ext cx="8521200" cy="87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300">
                <a:latin typeface="Cambria"/>
                <a:ea typeface="Cambria"/>
                <a:cs typeface="Cambria"/>
                <a:sym typeface="Cambria"/>
              </a:rPr>
              <a:t>Studium na Masarykově univerzitě</a:t>
            </a:r>
            <a:endParaRPr sz="33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6" name="Google Shape;116;gae3f81c365_2_2"/>
          <p:cNvSpPr txBox="1"/>
          <p:nvPr>
            <p:ph idx="1" type="subTitle"/>
          </p:nvPr>
        </p:nvSpPr>
        <p:spPr>
          <a:xfrm>
            <a:off x="522300" y="3046900"/>
            <a:ext cx="7165200" cy="523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Informace pro uchazeče se specifickými nároky</a:t>
            </a:r>
            <a:endParaRPr sz="22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3" name="Google Shape;123;p2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Úvodní informace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" name="Google Shape;124;p2"/>
          <p:cNvSpPr txBox="1"/>
          <p:nvPr>
            <p:ph idx="1" type="body"/>
          </p:nvPr>
        </p:nvSpPr>
        <p:spPr>
          <a:xfrm>
            <a:off x="540000" y="1157374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371475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Středisko pro pomoc studentům se specifickými nároky (zkráceně Středisko Teiresiás)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30499" lvl="0" marL="36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založeno v r. 2000 jako celouniverzitní pracoviště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30499" lvl="0" marL="36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45 interních zaměstnanců, cca 80 externích spolupracovníků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30499" lvl="0" marL="36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více než 500 studentů 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 různým typem postižení a obtíží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</a:t>
            </a:r>
            <a:r>
              <a:rPr lang="cs-CZ">
                <a:latin typeface="Cambria"/>
                <a:ea typeface="Cambria"/>
                <a:cs typeface="Cambria"/>
                <a:sym typeface="Cambria"/>
              </a:rPr>
              <a:t>e</a:t>
            </a:r>
            <a:r>
              <a:rPr lang="cs-CZ">
                <a:latin typeface="Cambria"/>
                <a:ea typeface="Cambria"/>
                <a:cs typeface="Cambria"/>
                <a:sym typeface="Cambria"/>
              </a:rPr>
              <a:t>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0" name="Google Shape;130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1" name="Google Shape;131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Jsme zde pro uchazeče a studenty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2" name="Google Shape;132;p3"/>
          <p:cNvSpPr txBox="1"/>
          <p:nvPr>
            <p:ph idx="1" type="body"/>
          </p:nvPr>
        </p:nvSpPr>
        <p:spPr>
          <a:xfrm>
            <a:off x="540000" y="1157375"/>
            <a:ext cx="8604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9700" lvl="0" marL="36000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se specifickými poruchami učení, poruchami pozornosti a komunikace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 psychickými obtížemi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 poruchou autistického spektra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se smyslovým postižením: zrakovým, sluchovým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 chronickým onemocněním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 pohybovým postižením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0" lvl="0" marL="251999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8" name="Google Shape;138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9" name="Google Shape;139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81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Uchazečům nabízíme</a:t>
            </a:r>
            <a:br>
              <a:rPr lang="cs-CZ" sz="2200"/>
            </a:br>
            <a:endParaRPr sz="2200"/>
          </a:p>
        </p:txBody>
      </p:sp>
      <p:sp>
        <p:nvSpPr>
          <p:cNvPr id="140" name="Google Shape;140;p4"/>
          <p:cNvSpPr txBox="1"/>
          <p:nvPr>
            <p:ph idx="1" type="body"/>
          </p:nvPr>
        </p:nvSpPr>
        <p:spPr>
          <a:xfrm>
            <a:off x="540000" y="1248974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335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mbria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oradenství při 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49" lvl="1" marL="63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mbria"/>
              <a:buChar char="○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výběru studijního programu, 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49" lvl="1" marL="63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mbria"/>
              <a:buChar char="○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podání přihlášky ke studiu,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49" lvl="1" marL="63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mbria"/>
              <a:buChar char="○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přípravě na přijímací zkoušky.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50" lvl="0" marL="36000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</a:t>
            </a:r>
            <a:r>
              <a:rPr lang="cs-CZ" sz="2100"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řípravný kurz 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k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lang="cs-CZ" sz="2100">
                <a:latin typeface="Cambria"/>
                <a:ea typeface="Cambria"/>
                <a:cs typeface="Cambria"/>
                <a:sym typeface="Cambria"/>
              </a:rPr>
              <a:t>Testu studijních předpokladů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5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mbria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adaptace všech přijímacích zkoušek na MU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1335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podpora při zahájení studia </a:t>
            </a:r>
            <a:br>
              <a:rPr lang="cs-CZ" sz="2100">
                <a:latin typeface="Cambria"/>
                <a:ea typeface="Cambria"/>
                <a:cs typeface="Cambria"/>
                <a:sym typeface="Cambria"/>
              </a:rPr>
            </a:br>
            <a:endParaRPr sz="21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6" name="Google Shape;146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7" name="Google Shape;147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Podávání přihlášky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8" name="Google Shape;148;p5"/>
          <p:cNvSpPr txBox="1"/>
          <p:nvPr>
            <p:ph idx="1" type="body"/>
          </p:nvPr>
        </p:nvSpPr>
        <p:spPr>
          <a:xfrm>
            <a:off x="540000" y="1157374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9700" lvl="0" marL="36000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www.is.muni.cz/prihlaska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termín podání přihlášek: do </a:t>
            </a:r>
            <a:r>
              <a:rPr b="1" lang="cs-CZ" sz="2200">
                <a:latin typeface="Cambria"/>
                <a:ea typeface="Cambria"/>
                <a:cs typeface="Cambria"/>
                <a:sym typeface="Cambria"/>
              </a:rPr>
              <a:t>28. 2. 2021</a:t>
            </a:r>
            <a:endParaRPr b="1"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n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ezapomeňte požádat o úpravu přijímacího řízení ze zdravotních důvodů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324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zdravotní dokumentaci</a:t>
            </a:r>
            <a:r>
              <a:rPr lang="cs-CZ" sz="2200"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 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pošlete na prihlaska@teiresias.muni.cz</a:t>
            </a:r>
            <a:br>
              <a:rPr lang="cs-CZ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Google Shape;154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5" name="Google Shape;155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Během studia nabízíme (1)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6" name="Google Shape;156;p7"/>
          <p:cNvSpPr txBox="1"/>
          <p:nvPr>
            <p:ph idx="1" type="body"/>
          </p:nvPr>
        </p:nvSpPr>
        <p:spPr>
          <a:xfrm>
            <a:off x="539550" y="1248974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n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avýšení času u písemného zkoušení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m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ožnost využití studoven ve Středisku Teiresiás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podpůrnou a individuální výuku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psychologické poradenství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diagnostiku poruch učení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konzultace ke studijním strategiím a organizaci času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s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tudijní poradenství</a:t>
            </a:r>
            <a:br>
              <a:rPr lang="cs-CZ" sz="2200">
                <a:latin typeface="Cambria"/>
                <a:ea typeface="Cambria"/>
                <a:cs typeface="Cambria"/>
                <a:sym typeface="Cambria"/>
              </a:rPr>
            </a:br>
            <a:endParaRPr sz="22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2" name="Google Shape;162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3" name="Google Shape;163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Během studia nabízíme (2)</a:t>
            </a:r>
            <a:endParaRPr sz="37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4" name="Google Shape;164;p6"/>
          <p:cNvSpPr txBox="1"/>
          <p:nvPr>
            <p:ph idx="1" type="body"/>
          </p:nvPr>
        </p:nvSpPr>
        <p:spPr>
          <a:xfrm>
            <a:off x="540000" y="1443800"/>
            <a:ext cx="8064900" cy="20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z</a:t>
            </a: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ajištění přístupnosti výuky, zkoušek a studijních materiálů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zajištění bezbariérovosti prostor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osobní asistence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197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tlumočení do znakového jazyka a přepis mluvené řeči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32400" lvl="0" marL="360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Char char="●"/>
            </a:pPr>
            <a:r>
              <a:rPr lang="cs-CZ" sz="2200">
                <a:latin typeface="Cambria"/>
                <a:ea typeface="Cambria"/>
                <a:cs typeface="Cambria"/>
                <a:sym typeface="Cambria"/>
              </a:rPr>
              <a:t>konzultace k práci se speciální výpočetní technikou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Cambria"/>
                <a:ea typeface="Cambria"/>
                <a:cs typeface="Cambria"/>
                <a:sym typeface="Cambria"/>
              </a:rPr>
              <a:t>Den otevřených dveří 2021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0" name="Google Shape;170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>
                <a:latin typeface="Cambria"/>
                <a:ea typeface="Cambria"/>
                <a:cs typeface="Cambria"/>
                <a:sym typeface="Cambria"/>
              </a:rPr>
              <a:t>‹#›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1" name="Google Shape;171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Cambria"/>
                <a:ea typeface="Cambria"/>
                <a:cs typeface="Cambria"/>
                <a:sym typeface="Cambria"/>
              </a:rPr>
              <a:t>Důležité zdroje informací</a:t>
            </a:r>
            <a:br>
              <a:rPr lang="cs-CZ"/>
            </a:br>
            <a:endParaRPr/>
          </a:p>
        </p:txBody>
      </p:sp>
      <p:sp>
        <p:nvSpPr>
          <p:cNvPr id="172" name="Google Shape;172;p8"/>
          <p:cNvSpPr txBox="1"/>
          <p:nvPr>
            <p:ph idx="1" type="body"/>
          </p:nvPr>
        </p:nvSpPr>
        <p:spPr>
          <a:xfrm>
            <a:off x="539550" y="1284725"/>
            <a:ext cx="83811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uchazeči se specifickými nároky: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6195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mbria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přijímací řízení: </a:t>
            </a:r>
            <a:r>
              <a:rPr lang="cs-CZ" sz="2100" u="sng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www.teiresias.muni.cz/prijimaci-rizeni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-36195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mbria"/>
              <a:buChar char="●"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studium: </a:t>
            </a:r>
            <a:r>
              <a:rPr lang="cs-CZ" sz="21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4"/>
              </a:rPr>
              <a:t>www.teiresias.muni.cz/studium</a:t>
            </a:r>
            <a:r>
              <a:rPr lang="cs-CZ" sz="2100" u="sng">
                <a:latin typeface="Cambria"/>
                <a:ea typeface="Cambria"/>
                <a:cs typeface="Cambria"/>
                <a:sym typeface="Cambria"/>
              </a:rPr>
              <a:t> 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v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šeobecné i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nformace pro uchazeče: </a:t>
            </a:r>
            <a:r>
              <a:rPr lang="cs-CZ" sz="21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5"/>
              </a:rPr>
              <a:t>www.muni.cz/uchazeci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kontakty pro další informace: </a:t>
            </a: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studijni@teiresias.muni.cz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0" lvl="0" marL="341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100">
                <a:latin typeface="Cambria"/>
                <a:ea typeface="Cambria"/>
                <a:cs typeface="Cambria"/>
                <a:sym typeface="Cambria"/>
              </a:rPr>
              <a:t>549 49 1105</a:t>
            </a:r>
            <a:endParaRPr sz="2100">
              <a:latin typeface="Cambria"/>
              <a:ea typeface="Cambria"/>
              <a:cs typeface="Cambria"/>
              <a:sym typeface="Cambria"/>
            </a:endParaRPr>
          </a:p>
          <a:p>
            <a:pPr indent="0" lvl="0" marL="3419999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2015-11-23T07:04:47Z</dcterms:created>
  <dc:creator>Jiří Pecl</dc:creator>
</cp:coreProperties>
</file>